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8" r:id="rId2"/>
    <p:sldId id="257" r:id="rId3"/>
    <p:sldId id="281" r:id="rId4"/>
    <p:sldId id="282" r:id="rId5"/>
    <p:sldId id="258" r:id="rId6"/>
    <p:sldId id="283" r:id="rId7"/>
    <p:sldId id="259" r:id="rId8"/>
    <p:sldId id="286" r:id="rId9"/>
    <p:sldId id="284" r:id="rId10"/>
    <p:sldId id="287" r:id="rId11"/>
    <p:sldId id="270" r:id="rId12"/>
    <p:sldId id="288" r:id="rId13"/>
    <p:sldId id="289" r:id="rId14"/>
    <p:sldId id="290" r:id="rId15"/>
    <p:sldId id="291" r:id="rId16"/>
    <p:sldId id="272" r:id="rId17"/>
    <p:sldId id="273" r:id="rId18"/>
    <p:sldId id="274" r:id="rId19"/>
    <p:sldId id="292" r:id="rId20"/>
    <p:sldId id="275" r:id="rId21"/>
    <p:sldId id="295" r:id="rId22"/>
    <p:sldId id="276" r:id="rId23"/>
    <p:sldId id="277" r:id="rId24"/>
    <p:sldId id="294" r:id="rId25"/>
    <p:sldId id="278" r:id="rId26"/>
    <p:sldId id="293" r:id="rId27"/>
    <p:sldId id="280" r:id="rId28"/>
    <p:sldId id="260" r:id="rId29"/>
    <p:sldId id="261" r:id="rId30"/>
    <p:sldId id="267" r:id="rId31"/>
    <p:sldId id="266"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B2DEA8-6773-4048-A1CF-29EB947DE212}" type="datetimeFigureOut">
              <a:rPr lang="en-GB" smtClean="0"/>
              <a:t>30/06/2026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83C922-66DB-490E-A385-48F63B78D9B7}" type="slidenum">
              <a:rPr lang="en-GB" smtClean="0"/>
              <a:t>‹#›</a:t>
            </a:fld>
            <a:endParaRPr lang="en-GB"/>
          </a:p>
        </p:txBody>
      </p:sp>
    </p:spTree>
    <p:extLst>
      <p:ext uri="{BB962C8B-B14F-4D97-AF65-F5344CB8AC3E}">
        <p14:creationId xmlns:p14="http://schemas.microsoft.com/office/powerpoint/2010/main" val="224507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9E1A-AFEF-3741-379E-ED6B49EE7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EC2188-3A31-B0A2-AA2E-ECB0420D3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492A242B-AD5B-B01F-50DF-E075861027A3}"/>
              </a:ext>
            </a:extLst>
          </p:cNvPr>
          <p:cNvPicPr>
            <a:picLocks noChangeAspect="1"/>
          </p:cNvPicPr>
          <p:nvPr userDrawn="1"/>
        </p:nvPicPr>
        <p:blipFill>
          <a:blip r:embed="rId2"/>
          <a:stretch>
            <a:fillRect/>
          </a:stretch>
        </p:blipFill>
        <p:spPr>
          <a:xfrm>
            <a:off x="10668000" y="4935780"/>
            <a:ext cx="1152930" cy="1696641"/>
          </a:xfrm>
          <a:prstGeom prst="rect">
            <a:avLst/>
          </a:prstGeom>
        </p:spPr>
      </p:pic>
      <p:sp>
        <p:nvSpPr>
          <p:cNvPr id="16" name="Footer Placeholder 4">
            <a:extLst>
              <a:ext uri="{FF2B5EF4-FFF2-40B4-BE49-F238E27FC236}">
                <a16:creationId xmlns:a16="http://schemas.microsoft.com/office/drawing/2014/main" id="{8F6199CD-0767-2305-CAAE-8242ADFC6281}"/>
              </a:ext>
            </a:extLst>
          </p:cNvPr>
          <p:cNvSpPr>
            <a:spLocks noGrp="1"/>
          </p:cNvSpPr>
          <p:nvPr>
            <p:ph type="ftr" sz="quarter" idx="3"/>
          </p:nvPr>
        </p:nvSpPr>
        <p:spPr>
          <a:xfrm>
            <a:off x="2095500" y="6310400"/>
            <a:ext cx="8001000" cy="317500"/>
          </a:xfrm>
          <a:prstGeom prst="rect">
            <a:avLst/>
          </a:prstGeom>
        </p:spPr>
        <p:txBody>
          <a:bodyPr vert="horz" lIns="91440" tIns="45720" rIns="91440" bIns="45720" rtlCol="0" anchor="ctr"/>
          <a:lstStyle>
            <a:lvl1pPr algn="ctr">
              <a:defRPr sz="1200">
                <a:solidFill>
                  <a:schemeClr val="tx1">
                    <a:tint val="82000"/>
                  </a:schemeClr>
                </a:solidFill>
                <a:latin typeface="Gill Sans MT" panose="020B0502020104020203" pitchFamily="34" charset="0"/>
              </a:defRPr>
            </a:lvl1pPr>
          </a:lstStyle>
          <a:p>
            <a:r>
              <a:rPr lang="en-GB" dirty="0"/>
              <a:t>© 2026 David Graham et </a:t>
            </a:r>
            <a:r>
              <a:rPr lang="en-GB" sz="1000" dirty="0"/>
              <a:t>al</a:t>
            </a:r>
            <a:r>
              <a:rPr lang="en-GB" dirty="0"/>
              <a:t>. </a:t>
            </a:r>
            <a:r>
              <a:rPr lang="en-GB" i="1" dirty="0"/>
              <a:t>Culinary and Food Service Operations Management for Industry 5.0. </a:t>
            </a:r>
            <a:r>
              <a:rPr lang="en-GB" dirty="0"/>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226664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32DE-C9F6-B45A-5952-BB4781943B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6F096A-A11B-8212-0F88-17C12F97A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3190F-DA1A-1E77-9B06-CC81F86E142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7D637325-35A5-481D-8AF0-CCBA83568A03}"/>
              </a:ext>
            </a:extLst>
          </p:cNvPr>
          <p:cNvSpPr>
            <a:spLocks noGrp="1"/>
          </p:cNvSpPr>
          <p:nvPr>
            <p:ph type="ftr" sz="quarter" idx="11"/>
          </p:nvPr>
        </p:nvSpPr>
        <p:spPr>
          <a:xfrm>
            <a:off x="1981200" y="6310400"/>
            <a:ext cx="8001000" cy="317500"/>
          </a:xfrm>
          <a:prstGeom prst="rect">
            <a:avLst/>
          </a:prstGeom>
        </p:spPr>
        <p:txBody>
          <a:bodyPr/>
          <a:lstStyle>
            <a:lvl1pPr>
              <a:defRPr sz="1000"/>
            </a:lvl1pPr>
          </a:lstStyle>
          <a:p>
            <a:r>
              <a:rPr lang="en-US" dirty="0"/>
              <a:t>© 2026 David Graham et al. Culinary and Food Service Operations Management for Industry 5.0. Goodfellow Publishers</a:t>
            </a:r>
            <a:endParaRPr lang="en-GB" sz="1000" dirty="0"/>
          </a:p>
        </p:txBody>
      </p:sp>
      <p:sp>
        <p:nvSpPr>
          <p:cNvPr id="6" name="Slide Number Placeholder 5">
            <a:extLst>
              <a:ext uri="{FF2B5EF4-FFF2-40B4-BE49-F238E27FC236}">
                <a16:creationId xmlns:a16="http://schemas.microsoft.com/office/drawing/2014/main" id="{FA2B893A-958E-C4CC-CCE8-53938DE80A66}"/>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349468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53549-BB1B-1B3B-ECEA-7249FF8E0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E113B-C946-14C0-6E52-B801E3E83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A42D98-49E0-ACFA-6382-E8AD43625B6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A8B9871C-67BF-B37E-9486-573F5254A80E}"/>
              </a:ext>
            </a:extLst>
          </p:cNvPr>
          <p:cNvSpPr>
            <a:spLocks noGrp="1"/>
          </p:cNvSpPr>
          <p:nvPr>
            <p:ph type="ftr" sz="quarter" idx="11"/>
          </p:nvPr>
        </p:nvSpPr>
        <p:spPr>
          <a:xfrm>
            <a:off x="1981200" y="6310400"/>
            <a:ext cx="8001000" cy="317500"/>
          </a:xfrm>
          <a:prstGeom prst="rect">
            <a:avLst/>
          </a:prstGeom>
        </p:spPr>
        <p:txBody>
          <a:bodyPr/>
          <a:lstStyle>
            <a:lvl1pPr>
              <a:defRPr sz="1000"/>
            </a:lvl1pPr>
          </a:lstStyle>
          <a:p>
            <a:r>
              <a:rPr lang="en-US" dirty="0"/>
              <a:t>© 2026 David Graham et al. Culinary and Food Service Operations Management for Industry 5.0. Goodfellow Publishers</a:t>
            </a:r>
            <a:endParaRPr lang="en-GB" sz="1000" dirty="0"/>
          </a:p>
        </p:txBody>
      </p:sp>
      <p:sp>
        <p:nvSpPr>
          <p:cNvPr id="6" name="Slide Number Placeholder 5">
            <a:extLst>
              <a:ext uri="{FF2B5EF4-FFF2-40B4-BE49-F238E27FC236}">
                <a16:creationId xmlns:a16="http://schemas.microsoft.com/office/drawing/2014/main" id="{6FBBF055-FB37-2E93-9023-964F951410D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52009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31D6-7601-1F25-78F1-EA4388316254}"/>
              </a:ext>
            </a:extLst>
          </p:cNvPr>
          <p:cNvSpPr>
            <a:spLocks noGrp="1"/>
          </p:cNvSpPr>
          <p:nvPr>
            <p:ph type="title"/>
          </p:nvPr>
        </p:nvSpPr>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665C1913-38B7-A9CD-E574-A6446D77A7F7}"/>
              </a:ext>
            </a:extLst>
          </p:cNvPr>
          <p:cNvSpPr>
            <a:spLocks noGrp="1"/>
          </p:cNvSpPr>
          <p:nvPr>
            <p:ph type="ftr" sz="quarter" idx="10"/>
          </p:nvPr>
        </p:nvSpPr>
        <p:spPr>
          <a:xfrm>
            <a:off x="1981200" y="63104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a:t>Goodfellow Publishers</a:t>
            </a:r>
            <a:endParaRPr lang="en-GB" sz="1000" dirty="0">
              <a:latin typeface="Gill Sans MT" panose="020B0502020104020203" pitchFamily="34" charset="0"/>
            </a:endParaRPr>
          </a:p>
        </p:txBody>
      </p:sp>
    </p:spTree>
    <p:extLst>
      <p:ext uri="{BB962C8B-B14F-4D97-AF65-F5344CB8AC3E}">
        <p14:creationId xmlns:p14="http://schemas.microsoft.com/office/powerpoint/2010/main" val="348470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41AB-503B-738E-5D2C-45877135D4A9}"/>
              </a:ext>
            </a:extLst>
          </p:cNvPr>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2C4DAA4-BA06-744D-5F2D-618CC17CEB0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DE2389FB-24AD-453A-49B4-15EDB252A82D}"/>
              </a:ext>
            </a:extLst>
          </p:cNvPr>
          <p:cNvSpPr>
            <a:spLocks noGrp="1"/>
          </p:cNvSpPr>
          <p:nvPr>
            <p:ph type="ftr" sz="quarter" idx="11"/>
          </p:nvPr>
        </p:nvSpPr>
        <p:spPr>
          <a:xfrm>
            <a:off x="2095500" y="633412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sp>
        <p:nvSpPr>
          <p:cNvPr id="6" name="Slide Number Placeholder 5">
            <a:extLst>
              <a:ext uri="{FF2B5EF4-FFF2-40B4-BE49-F238E27FC236}">
                <a16:creationId xmlns:a16="http://schemas.microsoft.com/office/drawing/2014/main" id="{BA643C24-71BF-1162-D9C4-5927F91B26C5}"/>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pic>
        <p:nvPicPr>
          <p:cNvPr id="8" name="Picture 7">
            <a:extLst>
              <a:ext uri="{FF2B5EF4-FFF2-40B4-BE49-F238E27FC236}">
                <a16:creationId xmlns:a16="http://schemas.microsoft.com/office/drawing/2014/main" id="{3ACB1074-D289-DA11-3C83-C32B37DD9B43}"/>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26874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E686-B701-378D-89CE-1D1C020B57E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BF708F-DFB0-B7DC-0399-C44EACEFA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E982EB8-FEBC-7C87-DE96-7EE6F5003E9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3752370A-7412-8626-3710-6C77712B6D21}"/>
              </a:ext>
            </a:extLst>
          </p:cNvPr>
          <p:cNvSpPr>
            <a:spLocks noGrp="1"/>
          </p:cNvSpPr>
          <p:nvPr>
            <p:ph type="ftr" sz="quarter" idx="11"/>
          </p:nvPr>
        </p:nvSpPr>
        <p:spPr>
          <a:xfrm>
            <a:off x="2095500" y="640397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1" name="Picture 10">
            <a:extLst>
              <a:ext uri="{FF2B5EF4-FFF2-40B4-BE49-F238E27FC236}">
                <a16:creationId xmlns:a16="http://schemas.microsoft.com/office/drawing/2014/main" id="{A761A8CA-D0F6-32E0-CDAA-45C1DD47BF0D}"/>
              </a:ext>
            </a:extLst>
          </p:cNvPr>
          <p:cNvPicPr>
            <a:picLocks noChangeAspect="1"/>
          </p:cNvPicPr>
          <p:nvPr userDrawn="1"/>
        </p:nvPicPr>
        <p:blipFill>
          <a:blip r:embed="rId2"/>
          <a:stretch>
            <a:fillRect/>
          </a:stretch>
        </p:blipFill>
        <p:spPr>
          <a:xfrm>
            <a:off x="10291218" y="5207000"/>
            <a:ext cx="1056232" cy="1552581"/>
          </a:xfrm>
          <a:prstGeom prst="rect">
            <a:avLst/>
          </a:prstGeom>
        </p:spPr>
      </p:pic>
    </p:spTree>
    <p:extLst>
      <p:ext uri="{BB962C8B-B14F-4D97-AF65-F5344CB8AC3E}">
        <p14:creationId xmlns:p14="http://schemas.microsoft.com/office/powerpoint/2010/main" val="94325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B7BF-BD25-F019-6553-9BF445C34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341ED-69B5-2A8E-97D5-797A3E5FF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D393AB-1102-0B84-7A09-A6EDC3EC8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CEA4626-B940-DFE8-6621-417520CEBBC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634AC91E-E48B-F44A-EF49-B37BDE807827}"/>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D9E9F0D2-51DE-CC0F-F024-109DEBE8C34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03756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FD7F-159D-BB01-84D7-A9FB929A59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647943-842F-E053-23F0-B16BF450B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EE096-8C36-03A2-4F2C-A084E18DD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C57E0E-FD13-2BC1-5CC8-827E819B8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2A808F-5695-4EA8-3996-2C806046D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F7A1430-ADAA-5EE4-4663-DB61FBF9686B}"/>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10" name="Footer Placeholder 4">
            <a:extLst>
              <a:ext uri="{FF2B5EF4-FFF2-40B4-BE49-F238E27FC236}">
                <a16:creationId xmlns:a16="http://schemas.microsoft.com/office/drawing/2014/main" id="{84F7D9DD-32D0-3DEB-3C36-444D96BBAB79}"/>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2" name="Picture 11">
            <a:extLst>
              <a:ext uri="{FF2B5EF4-FFF2-40B4-BE49-F238E27FC236}">
                <a16:creationId xmlns:a16="http://schemas.microsoft.com/office/drawing/2014/main" id="{48BCDA5F-7E2B-5D3A-03E0-8189AE6FCFE5}"/>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24384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B833-9E0A-CDFB-B56C-622A95B2E41F}"/>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C01A0259-B88D-CFB7-6465-2C8896FC0A8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26828016-0807-B30E-2C5C-784AFCD68107}"/>
              </a:ext>
            </a:extLst>
          </p:cNvPr>
          <p:cNvSpPr txBox="1">
            <a:spLocks/>
          </p:cNvSpPr>
          <p:nvPr userDrawn="1"/>
        </p:nvSpPr>
        <p:spPr>
          <a:xfrm>
            <a:off x="1955800" y="6403975"/>
            <a:ext cx="8001000" cy="3175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 2026 David Graham et al. </a:t>
            </a:r>
            <a:r>
              <a:rPr lang="en-GB" sz="1000" i="1" dirty="0"/>
              <a:t>Culinary and Food Service Operations Management for Industry 5.0. </a:t>
            </a:r>
            <a:r>
              <a:rPr lang="en-GB" sz="1000" dirty="0"/>
              <a:t>Goodfellow Publishers</a:t>
            </a:r>
          </a:p>
        </p:txBody>
      </p:sp>
      <p:pic>
        <p:nvPicPr>
          <p:cNvPr id="9" name="Picture 8">
            <a:extLst>
              <a:ext uri="{FF2B5EF4-FFF2-40B4-BE49-F238E27FC236}">
                <a16:creationId xmlns:a16="http://schemas.microsoft.com/office/drawing/2014/main" id="{30A4E881-3C5A-9C39-E992-0F6C4A8860FA}"/>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47629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029D67-AAB7-2C95-6408-292EE9804F7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5" name="Footer Placeholder 4">
            <a:extLst>
              <a:ext uri="{FF2B5EF4-FFF2-40B4-BE49-F238E27FC236}">
                <a16:creationId xmlns:a16="http://schemas.microsoft.com/office/drawing/2014/main" id="{1C8F7F7F-855C-69F3-B80A-4F72D7F56873}"/>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7" name="Picture 6">
            <a:extLst>
              <a:ext uri="{FF2B5EF4-FFF2-40B4-BE49-F238E27FC236}">
                <a16:creationId xmlns:a16="http://schemas.microsoft.com/office/drawing/2014/main" id="{7F41F025-8E80-660A-277C-800CDB053442}"/>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422060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3E76-E09C-4C8B-ACEA-F44E806D1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D906A5-98DD-4179-6A5C-B47D0CE2B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8EA65-ADC7-9394-4740-9930143FA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7351BCF-7CD2-58C3-E658-36BF49959F7E}"/>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3807F0FE-F4EF-BE7F-C949-089EE4C53B33}"/>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FAB2E697-93AF-2120-5B15-628E55828AC6}"/>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26039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95F5-3ABD-F8C3-9409-AB15FC3A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D157AF-B0C9-CFB9-E0A3-8DB5665A2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9018F2-1C05-781C-19EF-8340A7349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43CDCD-3FCD-C2B7-2BE9-60F3E8DDCDF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E535CFFC-47AB-5992-AEDF-CB22EFCE4957}"/>
              </a:ext>
            </a:extLst>
          </p:cNvPr>
          <p:cNvSpPr>
            <a:spLocks noGrp="1"/>
          </p:cNvSpPr>
          <p:nvPr>
            <p:ph type="ftr" sz="quarter" idx="3"/>
          </p:nvPr>
        </p:nvSpPr>
        <p:spPr>
          <a:xfrm>
            <a:off x="1981200" y="6310400"/>
            <a:ext cx="8001000" cy="317500"/>
          </a:xfrm>
          <a:prstGeom prst="rect">
            <a:avLst/>
          </a:prstGeom>
        </p:spPr>
        <p:txBody>
          <a:bodyPr vert="horz" lIns="91440" tIns="45720" rIns="91440" bIns="45720" rtlCol="0" anchor="ctr"/>
          <a:lstStyle>
            <a:lvl1pPr algn="ctr">
              <a:defRPr sz="1000">
                <a:solidFill>
                  <a:schemeClr val="tx1">
                    <a:tint val="82000"/>
                  </a:schemeClr>
                </a:solidFill>
              </a:defRPr>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C0A60555-BA35-22C1-46B2-3ADFC7A5200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7745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C3C24-0907-4048-9336-6D9D3B18E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7AC0EFE-4474-4D5C-3BFD-13C8B55FB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40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53F8-FF67-DD54-C9C0-27E97BF0387C}"/>
              </a:ext>
            </a:extLst>
          </p:cNvPr>
          <p:cNvSpPr>
            <a:spLocks noGrp="1"/>
          </p:cNvSpPr>
          <p:nvPr>
            <p:ph type="ctrTitle"/>
          </p:nvPr>
        </p:nvSpPr>
        <p:spPr>
          <a:xfrm>
            <a:off x="755903" y="3849623"/>
            <a:ext cx="10640754" cy="1847089"/>
          </a:xfrm>
        </p:spPr>
        <p:txBody>
          <a:bodyPr anchor="b">
            <a:normAutofit/>
          </a:bodyPr>
          <a:lstStyle/>
          <a:p>
            <a:r>
              <a:rPr lang="en-GB" sz="4000" dirty="0">
                <a:solidFill>
                  <a:schemeClr val="tx2"/>
                </a:solidFill>
              </a:rPr>
              <a:t>Chapter 4</a:t>
            </a:r>
            <a:br>
              <a:rPr lang="en-GB" sz="4000" dirty="0">
                <a:solidFill>
                  <a:schemeClr val="tx2"/>
                </a:solidFill>
              </a:rPr>
            </a:br>
            <a:r>
              <a:rPr lang="en-GB" sz="4000" dirty="0"/>
              <a:t>Food Service Operations and Techniques</a:t>
            </a:r>
            <a:br>
              <a:rPr lang="en-GB" sz="4000" dirty="0">
                <a:solidFill>
                  <a:schemeClr val="tx2"/>
                </a:solidFill>
              </a:rPr>
            </a:br>
            <a:endParaRPr lang="en-GB" sz="4000" dirty="0">
              <a:solidFill>
                <a:schemeClr val="tx2"/>
              </a:solidFill>
            </a:endParaRPr>
          </a:p>
        </p:txBody>
      </p:sp>
      <p:pic>
        <p:nvPicPr>
          <p:cNvPr id="5" name="Picture 4">
            <a:extLst>
              <a:ext uri="{FF2B5EF4-FFF2-40B4-BE49-F238E27FC236}">
                <a16:creationId xmlns:a16="http://schemas.microsoft.com/office/drawing/2014/main" id="{BF03D89E-E2A4-99F0-6F8F-1E195F224525}"/>
              </a:ext>
            </a:extLst>
          </p:cNvPr>
          <p:cNvPicPr>
            <a:picLocks noChangeAspect="1"/>
          </p:cNvPicPr>
          <p:nvPr/>
        </p:nvPicPr>
        <p:blipFill>
          <a:blip r:embed="rId2"/>
          <a:stretch>
            <a:fillRect/>
          </a:stretch>
        </p:blipFill>
        <p:spPr>
          <a:xfrm>
            <a:off x="1337661" y="320231"/>
            <a:ext cx="9455225" cy="2836567"/>
          </a:xfrm>
          <a:prstGeom prst="rect">
            <a:avLst/>
          </a:prstGeom>
        </p:spPr>
      </p:pic>
      <p:sp>
        <p:nvSpPr>
          <p:cNvPr id="3" name="Footer Placeholder 2">
            <a:extLst>
              <a:ext uri="{FF2B5EF4-FFF2-40B4-BE49-F238E27FC236}">
                <a16:creationId xmlns:a16="http://schemas.microsoft.com/office/drawing/2014/main" id="{07326106-9C4F-A724-E924-A18C284F51E6}"/>
              </a:ext>
            </a:extLst>
          </p:cNvPr>
          <p:cNvSpPr>
            <a:spLocks noGrp="1"/>
          </p:cNvSpPr>
          <p:nvPr>
            <p:ph type="ftr" sz="quarter" idx="3"/>
          </p:nvPr>
        </p:nvSpPr>
        <p:spPr/>
        <p:txBody>
          <a:bodyPr/>
          <a:lstStyle/>
          <a:p>
            <a:r>
              <a:rPr lang="en-GB" dirty="0"/>
              <a:t>© 2026 David Graham et </a:t>
            </a:r>
            <a:r>
              <a:rPr lang="en-GB" sz="1000" dirty="0"/>
              <a:t>al</a:t>
            </a:r>
            <a:r>
              <a:rPr lang="en-GB" dirty="0"/>
              <a:t>. </a:t>
            </a:r>
            <a:r>
              <a:rPr lang="en-GB" i="1" dirty="0"/>
              <a:t>Culinary and Food Service Operations Management for Industry 5.0. </a:t>
            </a:r>
            <a:r>
              <a:rPr lang="en-GB" dirty="0"/>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100462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DA7E-ADA6-599F-9198-1D9D3830F604}"/>
              </a:ext>
            </a:extLst>
          </p:cNvPr>
          <p:cNvSpPr>
            <a:spLocks noGrp="1"/>
          </p:cNvSpPr>
          <p:nvPr>
            <p:ph type="title"/>
          </p:nvPr>
        </p:nvSpPr>
        <p:spPr/>
        <p:txBody>
          <a:bodyPr/>
          <a:lstStyle/>
          <a:p>
            <a:r>
              <a:rPr lang="en-GB" dirty="0">
                <a:ea typeface="Times New Roman" panose="02020603050405020304" pitchFamily="18" charset="0"/>
                <a:cs typeface="Times New Roman" panose="02020603050405020304" pitchFamily="18" charset="0"/>
              </a:rPr>
              <a:t>Food service delivery</a:t>
            </a:r>
            <a:endParaRPr lang="en-GB" dirty="0"/>
          </a:p>
        </p:txBody>
      </p:sp>
      <p:sp>
        <p:nvSpPr>
          <p:cNvPr id="3" name="Content Placeholder 2">
            <a:extLst>
              <a:ext uri="{FF2B5EF4-FFF2-40B4-BE49-F238E27FC236}">
                <a16:creationId xmlns:a16="http://schemas.microsoft.com/office/drawing/2014/main" id="{1307DA7B-8DB9-0F64-8D53-49FA9F366C06}"/>
              </a:ext>
            </a:extLst>
          </p:cNvPr>
          <p:cNvSpPr>
            <a:spLocks noGrp="1"/>
          </p:cNvSpPr>
          <p:nvPr>
            <p:ph idx="1"/>
          </p:nvPr>
        </p:nvSpPr>
        <p:spPr/>
        <p:txBody>
          <a:bodyPr>
            <a:normAutofit/>
          </a:bodyPr>
          <a:lstStyle/>
          <a:p>
            <a:pPr>
              <a:lnSpc>
                <a:spcPct val="110000"/>
              </a:lnSpc>
              <a:spcBef>
                <a:spcPts val="0"/>
              </a:spcBef>
              <a:buFont typeface="Wingdings" panose="05000000000000000000" pitchFamily="2" charset="2"/>
              <a:buChar char="§"/>
            </a:pPr>
            <a:r>
              <a:rPr lang="en-GB" sz="2400" dirty="0"/>
              <a:t>Service delivery can be identified as sequential steps of inputs, processes and outputs which are quantified and controlled. </a:t>
            </a:r>
          </a:p>
          <a:p>
            <a:pPr>
              <a:lnSpc>
                <a:spcPct val="110000"/>
              </a:lnSpc>
              <a:spcBef>
                <a:spcPts val="0"/>
              </a:spcBef>
              <a:buFont typeface="Wingdings" panose="05000000000000000000" pitchFamily="2" charset="2"/>
              <a:buChar char="§"/>
            </a:pPr>
            <a:r>
              <a:rPr lang="en-GB" sz="2400" dirty="0"/>
              <a:t>This approach applies manufacturing logic to service delivery, and a managerialist framework enabling delivery</a:t>
            </a:r>
          </a:p>
          <a:p>
            <a:pPr>
              <a:lnSpc>
                <a:spcPct val="110000"/>
              </a:lnSpc>
              <a:spcBef>
                <a:spcPts val="0"/>
              </a:spcBef>
              <a:buFont typeface="Wingdings" panose="05000000000000000000" pitchFamily="2" charset="2"/>
              <a:buChar char="§"/>
            </a:pPr>
            <a:r>
              <a:rPr lang="en-GB" sz="2400" dirty="0"/>
              <a:t>It contributes to: Efficiency; Predictability; Calculability; Control.</a:t>
            </a:r>
          </a:p>
          <a:p>
            <a:pPr>
              <a:lnSpc>
                <a:spcPct val="110000"/>
              </a:lnSpc>
              <a:spcBef>
                <a:spcPts val="0"/>
              </a:spcBef>
              <a:buFont typeface="Wingdings" panose="05000000000000000000" pitchFamily="2" charset="2"/>
              <a:buChar char="§"/>
            </a:pPr>
            <a:endParaRPr lang="en-GB" sz="2400" dirty="0"/>
          </a:p>
          <a:p>
            <a:pPr>
              <a:lnSpc>
                <a:spcPct val="110000"/>
              </a:lnSpc>
              <a:spcBef>
                <a:spcPts val="0"/>
              </a:spcBef>
              <a:buFont typeface="Wingdings" panose="05000000000000000000" pitchFamily="2" charset="2"/>
              <a:buChar char="§"/>
            </a:pPr>
            <a:r>
              <a:rPr lang="en-GB" sz="2400" dirty="0"/>
              <a:t>Food service is complex due to the nature of the intangible elements which are delivered through the tangibles</a:t>
            </a:r>
          </a:p>
          <a:p>
            <a:pPr>
              <a:lnSpc>
                <a:spcPct val="110000"/>
              </a:lnSpc>
              <a:spcBef>
                <a:spcPts val="0"/>
              </a:spcBef>
              <a:buFont typeface="Wingdings" panose="05000000000000000000" pitchFamily="2" charset="2"/>
              <a:buChar char="§"/>
            </a:pPr>
            <a:r>
              <a:rPr lang="en-GB" sz="2400" dirty="0"/>
              <a:t>These major elements are also referred to as the hard and soft aspects </a:t>
            </a:r>
          </a:p>
          <a:p>
            <a:endParaRPr lang="en-GB" dirty="0"/>
          </a:p>
        </p:txBody>
      </p:sp>
      <p:sp>
        <p:nvSpPr>
          <p:cNvPr id="4" name="Footer Placeholder 3">
            <a:extLst>
              <a:ext uri="{FF2B5EF4-FFF2-40B4-BE49-F238E27FC236}">
                <a16:creationId xmlns:a16="http://schemas.microsoft.com/office/drawing/2014/main" id="{886047DA-84A3-3ED6-840C-75C9E4A0D3E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61399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AC5C-6E13-B1B2-6A6F-980BFFF75ECD}"/>
              </a:ext>
            </a:extLst>
          </p:cNvPr>
          <p:cNvSpPr>
            <a:spLocks noGrp="1"/>
          </p:cNvSpPr>
          <p:nvPr>
            <p:ph type="title"/>
          </p:nvPr>
        </p:nvSpPr>
        <p:spPr/>
        <p:txBody>
          <a:bodyPr/>
          <a:lstStyle/>
          <a:p>
            <a:r>
              <a:rPr lang="en-GB" dirty="0">
                <a:solidFill>
                  <a:srgbClr val="0070C0"/>
                </a:solidFill>
              </a:rPr>
              <a:t>Customer Processing Issues</a:t>
            </a:r>
          </a:p>
        </p:txBody>
      </p:sp>
      <p:sp>
        <p:nvSpPr>
          <p:cNvPr id="3" name="Content Placeholder 2">
            <a:extLst>
              <a:ext uri="{FF2B5EF4-FFF2-40B4-BE49-F238E27FC236}">
                <a16:creationId xmlns:a16="http://schemas.microsoft.com/office/drawing/2014/main" id="{E55F3B39-F63D-428A-5220-FA03C2E08E62}"/>
              </a:ext>
            </a:extLst>
          </p:cNvPr>
          <p:cNvSpPr>
            <a:spLocks noGrp="1"/>
          </p:cNvSpPr>
          <p:nvPr>
            <p:ph sz="half" idx="1"/>
          </p:nvPr>
        </p:nvSpPr>
        <p:spPr/>
        <p:txBody>
          <a:bodyPr>
            <a:normAutofit/>
          </a:bodyPr>
          <a:lstStyle/>
          <a:p>
            <a:pPr algn="just">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Customer needs</a:t>
            </a:r>
            <a:endParaRPr lang="en-GB" sz="2400" kern="100" dirty="0">
              <a:effectLst/>
              <a:ea typeface="Noto Sans Symbols"/>
              <a:cs typeface="Noto Sans Symbols"/>
            </a:endParaRPr>
          </a:p>
          <a:p>
            <a:pPr algn="just">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Type and style of operation</a:t>
            </a:r>
            <a:endParaRPr lang="en-GB" sz="2400" kern="100" dirty="0">
              <a:effectLst/>
              <a:ea typeface="Noto Sans Symbols"/>
              <a:cs typeface="Noto Sans Symbols"/>
            </a:endParaRPr>
          </a:p>
          <a:p>
            <a:pPr algn="just">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Type of customers</a:t>
            </a:r>
            <a:endParaRPr lang="en-GB" sz="2400" kern="100" dirty="0">
              <a:effectLst/>
              <a:ea typeface="Noto Sans Symbols"/>
              <a:cs typeface="Noto Sans Symbols"/>
            </a:endParaRPr>
          </a:p>
          <a:p>
            <a:pPr algn="just">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Pricing policy</a:t>
            </a:r>
            <a:endParaRPr lang="en-GB" sz="2400" kern="100" dirty="0">
              <a:effectLst/>
              <a:ea typeface="Noto Sans Symbols"/>
              <a:cs typeface="Noto Sans Symbols"/>
            </a:endParaRPr>
          </a:p>
          <a:p>
            <a:pPr algn="just">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Opening hours</a:t>
            </a:r>
            <a:endParaRPr lang="en-GB" sz="2400" kern="100" dirty="0">
              <a:effectLst/>
              <a:ea typeface="Noto Sans Symbols"/>
              <a:cs typeface="Noto Sans Symbols"/>
            </a:endParaRPr>
          </a:p>
          <a:p>
            <a:pPr algn="just">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Availability of staff</a:t>
            </a:r>
            <a:endParaRPr lang="en-GB" sz="2400" kern="100" dirty="0">
              <a:effectLst/>
              <a:ea typeface="Noto Sans Symbols"/>
              <a:cs typeface="Noto Sans Symbols"/>
            </a:endParaRPr>
          </a:p>
          <a:p>
            <a:pPr algn="just">
              <a:lnSpc>
                <a:spcPct val="12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Production process</a:t>
            </a:r>
            <a:endParaRPr lang="en-GB" sz="2400" kern="100" dirty="0">
              <a:effectLst/>
              <a:ea typeface="Noto Sans Symbols"/>
              <a:cs typeface="Noto Sans Symbols"/>
            </a:endParaRPr>
          </a:p>
          <a:p>
            <a:endParaRPr lang="en-GB" dirty="0"/>
          </a:p>
        </p:txBody>
      </p:sp>
      <p:sp>
        <p:nvSpPr>
          <p:cNvPr id="4" name="Content Placeholder 3">
            <a:extLst>
              <a:ext uri="{FF2B5EF4-FFF2-40B4-BE49-F238E27FC236}">
                <a16:creationId xmlns:a16="http://schemas.microsoft.com/office/drawing/2014/main" id="{15804E17-7A39-C616-4244-C4F35B880451}"/>
              </a:ext>
            </a:extLst>
          </p:cNvPr>
          <p:cNvSpPr>
            <a:spLocks noGrp="1"/>
          </p:cNvSpPr>
          <p:nvPr>
            <p:ph sz="half" idx="2"/>
          </p:nvPr>
        </p:nvSpPr>
        <p:spPr/>
        <p:txBody>
          <a:bodyPr>
            <a:normAutofit/>
          </a:bodyPr>
          <a:lstStyle/>
          <a:p>
            <a:pPr algn="just">
              <a:lnSpc>
                <a:spcPct val="10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Volume of demand</a:t>
            </a:r>
            <a:endParaRPr lang="en-GB" sz="2400" kern="100" dirty="0">
              <a:effectLst/>
              <a:ea typeface="Noto Sans Symbols"/>
              <a:cs typeface="Noto Sans Symbols"/>
            </a:endParaRPr>
          </a:p>
          <a:p>
            <a:pPr algn="just">
              <a:lnSpc>
                <a:spcPct val="10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Volume of throughput</a:t>
            </a:r>
            <a:endParaRPr lang="en-GB" sz="2400" kern="100" dirty="0">
              <a:effectLst/>
              <a:ea typeface="Noto Sans Symbols"/>
              <a:cs typeface="Noto Sans Symbols"/>
            </a:endParaRPr>
          </a:p>
          <a:p>
            <a:pPr algn="just">
              <a:lnSpc>
                <a:spcPct val="10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Space available</a:t>
            </a:r>
            <a:endParaRPr lang="en-GB" sz="2400" kern="100" dirty="0">
              <a:effectLst/>
              <a:ea typeface="Noto Sans Symbols"/>
              <a:cs typeface="Noto Sans Symbols"/>
            </a:endParaRPr>
          </a:p>
          <a:p>
            <a:pPr algn="just">
              <a:lnSpc>
                <a:spcPct val="10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Booking requirements</a:t>
            </a:r>
            <a:endParaRPr lang="en-GB" sz="2400" kern="100" dirty="0">
              <a:effectLst/>
              <a:ea typeface="Noto Sans Symbols"/>
              <a:cs typeface="Noto Sans Symbols"/>
            </a:endParaRPr>
          </a:p>
          <a:p>
            <a:pPr algn="just">
              <a:lnSpc>
                <a:spcPct val="10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Payment requirements</a:t>
            </a:r>
            <a:endParaRPr lang="en-GB" sz="2400" kern="100" dirty="0">
              <a:effectLst/>
              <a:ea typeface="Noto Sans Symbols"/>
              <a:cs typeface="Noto Sans Symbols"/>
            </a:endParaRPr>
          </a:p>
          <a:p>
            <a:pPr>
              <a:lnSpc>
                <a:spcPct val="10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rPr>
              <a:t>Legal requirements</a:t>
            </a:r>
            <a:endParaRPr lang="en-GB" sz="2400" dirty="0"/>
          </a:p>
        </p:txBody>
      </p:sp>
      <p:sp>
        <p:nvSpPr>
          <p:cNvPr id="5" name="Footer Placeholder 4">
            <a:extLst>
              <a:ext uri="{FF2B5EF4-FFF2-40B4-BE49-F238E27FC236}">
                <a16:creationId xmlns:a16="http://schemas.microsoft.com/office/drawing/2014/main" id="{AE3F50E6-A282-FDFA-A708-F2AB9A4A60BD}"/>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98085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6769-F86C-F820-3F1E-6DD44D7C2F68}"/>
              </a:ext>
            </a:extLst>
          </p:cNvPr>
          <p:cNvSpPr>
            <a:spLocks noGrp="1"/>
          </p:cNvSpPr>
          <p:nvPr>
            <p:ph type="title"/>
          </p:nvPr>
        </p:nvSpPr>
        <p:spPr/>
        <p:txBody>
          <a:bodyPr/>
          <a:lstStyle/>
          <a:p>
            <a:r>
              <a:rPr lang="en-GB" dirty="0"/>
              <a:t>Food service delivery systems</a:t>
            </a:r>
          </a:p>
        </p:txBody>
      </p:sp>
      <p:sp>
        <p:nvSpPr>
          <p:cNvPr id="3" name="Content Placeholder 2">
            <a:extLst>
              <a:ext uri="{FF2B5EF4-FFF2-40B4-BE49-F238E27FC236}">
                <a16:creationId xmlns:a16="http://schemas.microsoft.com/office/drawing/2014/main" id="{120FE0AF-CA24-996E-FC37-3F1E774C0C81}"/>
              </a:ext>
            </a:extLst>
          </p:cNvPr>
          <p:cNvSpPr>
            <a:spLocks noGrp="1"/>
          </p:cNvSpPr>
          <p:nvPr>
            <p:ph idx="1"/>
          </p:nvPr>
        </p:nvSpPr>
        <p:spPr>
          <a:xfrm>
            <a:off x="838200" y="1825625"/>
            <a:ext cx="9725167" cy="4351338"/>
          </a:xfrm>
        </p:spPr>
        <p:txBody>
          <a:bodyPr>
            <a:normAutofit fontScale="85000" lnSpcReduction="20000"/>
          </a:bodyPr>
          <a:lstStyle/>
          <a:p>
            <a:pPr>
              <a:buFont typeface="Wingdings" panose="05000000000000000000" pitchFamily="2" charset="2"/>
              <a:buChar char="§"/>
            </a:pPr>
            <a:r>
              <a:rPr lang="en-US" b="1" dirty="0"/>
              <a:t>Table service: </a:t>
            </a:r>
            <a:r>
              <a:rPr lang="en-US" dirty="0"/>
              <a:t>the customer is served at a laid table. This includes plated service (American) and silver service (English), Butler service and Guéridon service, (sometimes called French service)</a:t>
            </a:r>
          </a:p>
          <a:p>
            <a:pPr>
              <a:buFont typeface="Wingdings" panose="05000000000000000000" pitchFamily="2" charset="2"/>
              <a:buChar char="§"/>
            </a:pPr>
            <a:r>
              <a:rPr lang="en-US" b="1" dirty="0"/>
              <a:t>Assisted service: </a:t>
            </a:r>
            <a:r>
              <a:rPr lang="en-US" dirty="0"/>
              <a:t>the customer is served part of the meal at a table and is required to obtain part through self-service from a display or buffet </a:t>
            </a:r>
          </a:p>
          <a:p>
            <a:pPr>
              <a:buFont typeface="Wingdings" panose="05000000000000000000" pitchFamily="2" charset="2"/>
              <a:buChar char="§"/>
            </a:pPr>
            <a:r>
              <a:rPr lang="en-US" b="1" dirty="0"/>
              <a:t>Self-service: </a:t>
            </a:r>
            <a:r>
              <a:rPr lang="en-US" dirty="0"/>
              <a:t>the customer is required to help themselves from a buffet or counter </a:t>
            </a:r>
          </a:p>
          <a:p>
            <a:pPr>
              <a:buFont typeface="Wingdings" panose="05000000000000000000" pitchFamily="2" charset="2"/>
              <a:buChar char="§"/>
            </a:pPr>
            <a:r>
              <a:rPr lang="en-US" b="1" dirty="0"/>
              <a:t>Single point service: </a:t>
            </a:r>
            <a:r>
              <a:rPr lang="en-US" dirty="0"/>
              <a:t>the customer orders, pays and receives the food and beverages, at the same time, at a counter, in a bar, in fast-food or at a vending machine. </a:t>
            </a:r>
          </a:p>
          <a:p>
            <a:pPr>
              <a:buFont typeface="Wingdings" panose="05000000000000000000" pitchFamily="2" charset="2"/>
              <a:buChar char="§"/>
            </a:pPr>
            <a:r>
              <a:rPr lang="en-US" b="1" dirty="0" err="1"/>
              <a:t>Specialised</a:t>
            </a:r>
            <a:r>
              <a:rPr lang="en-US" b="1" dirty="0"/>
              <a:t> service or in situ service</a:t>
            </a:r>
            <a:r>
              <a:rPr lang="en-US" dirty="0"/>
              <a:t>: delivery is taken to and served where the customer is located. E.g. tray service in hospitals, on aircraft, trolley service on trains, home delivery, lounge and room service.</a:t>
            </a:r>
          </a:p>
          <a:p>
            <a:endParaRPr lang="en-GB" dirty="0"/>
          </a:p>
        </p:txBody>
      </p:sp>
      <p:sp>
        <p:nvSpPr>
          <p:cNvPr id="4" name="Footer Placeholder 3">
            <a:extLst>
              <a:ext uri="{FF2B5EF4-FFF2-40B4-BE49-F238E27FC236}">
                <a16:creationId xmlns:a16="http://schemas.microsoft.com/office/drawing/2014/main" id="{DE365E04-B5E8-B1C3-0444-F63BCA4A6B18}"/>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16116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F5C2-5427-229D-5859-CAB6CE373056}"/>
              </a:ext>
            </a:extLst>
          </p:cNvPr>
          <p:cNvSpPr>
            <a:spLocks noGrp="1"/>
          </p:cNvSpPr>
          <p:nvPr>
            <p:ph type="title"/>
          </p:nvPr>
        </p:nvSpPr>
        <p:spPr/>
        <p:txBody>
          <a:bodyPr/>
          <a:lstStyle/>
          <a:p>
            <a:r>
              <a:rPr lang="en-GB" dirty="0"/>
              <a:t>Maintaining food service</a:t>
            </a:r>
          </a:p>
        </p:txBody>
      </p:sp>
      <p:sp>
        <p:nvSpPr>
          <p:cNvPr id="3" name="Content Placeholder 2">
            <a:extLst>
              <a:ext uri="{FF2B5EF4-FFF2-40B4-BE49-F238E27FC236}">
                <a16:creationId xmlns:a16="http://schemas.microsoft.com/office/drawing/2014/main" id="{03F40AB5-7D20-9DD4-B33F-EA6A410C1754}"/>
              </a:ext>
            </a:extLst>
          </p:cNvPr>
          <p:cNvSpPr>
            <a:spLocks noGrp="1"/>
          </p:cNvSpPr>
          <p:nvPr>
            <p:ph idx="1"/>
          </p:nvPr>
        </p:nvSpPr>
        <p:spPr>
          <a:xfrm>
            <a:off x="838200" y="1825625"/>
            <a:ext cx="9766110" cy="4351338"/>
          </a:xfrm>
        </p:spPr>
        <p:txBody>
          <a:bodyPr>
            <a:normAutofit/>
          </a:bodyPr>
          <a:lstStyle/>
          <a:p>
            <a:pPr>
              <a:buFont typeface="Wingdings" panose="05000000000000000000" pitchFamily="2" charset="2"/>
              <a:buChar char="§"/>
            </a:pPr>
            <a:r>
              <a:rPr lang="en-GB" sz="2400" dirty="0"/>
              <a:t>The sequence </a:t>
            </a:r>
            <a:r>
              <a:rPr lang="en-US" sz="2400" dirty="0"/>
              <a:t>of food service from </a:t>
            </a:r>
            <a:r>
              <a:rPr lang="en-US" sz="2400" b="1" dirty="0"/>
              <a:t>production </a:t>
            </a:r>
            <a:r>
              <a:rPr lang="en-US" sz="2400" dirty="0"/>
              <a:t>(kitchen), through </a:t>
            </a:r>
            <a:r>
              <a:rPr lang="en-US" sz="2400" b="1" dirty="0"/>
              <a:t>service delivery </a:t>
            </a:r>
            <a:r>
              <a:rPr lang="en-US" sz="2400" dirty="0"/>
              <a:t>to </a:t>
            </a:r>
            <a:r>
              <a:rPr lang="en-US" sz="2400" b="1" dirty="0"/>
              <a:t>customer management </a:t>
            </a:r>
            <a:r>
              <a:rPr lang="en-US" sz="2400" dirty="0"/>
              <a:t>needs to be considered to ensure that:</a:t>
            </a:r>
          </a:p>
          <a:p>
            <a:pPr lvl="1">
              <a:buFont typeface="Wingdings" panose="05000000000000000000" pitchFamily="2" charset="2"/>
              <a:buChar char="§"/>
            </a:pPr>
            <a:r>
              <a:rPr lang="en-US" dirty="0"/>
              <a:t>Service level is maintained and in keeping with the concept style</a:t>
            </a:r>
          </a:p>
          <a:p>
            <a:pPr lvl="1">
              <a:buFont typeface="Wingdings" panose="05000000000000000000" pitchFamily="2" charset="2"/>
              <a:buChar char="§"/>
            </a:pPr>
            <a:r>
              <a:rPr lang="en-US" dirty="0"/>
              <a:t>Availability of service is maintained</a:t>
            </a:r>
          </a:p>
          <a:p>
            <a:pPr lvl="1">
              <a:buFont typeface="Wingdings" panose="05000000000000000000" pitchFamily="2" charset="2"/>
              <a:buChar char="§"/>
            </a:pPr>
            <a:r>
              <a:rPr lang="en-US" dirty="0"/>
              <a:t>Level of standards is delivered by all</a:t>
            </a:r>
          </a:p>
          <a:p>
            <a:pPr lvl="1">
              <a:buFont typeface="Wingdings" panose="05000000000000000000" pitchFamily="2" charset="2"/>
              <a:buChar char="§"/>
            </a:pPr>
            <a:r>
              <a:rPr lang="en-US" dirty="0"/>
              <a:t>Reliability of service and consistency is maintained</a:t>
            </a:r>
          </a:p>
          <a:p>
            <a:pPr lvl="1">
              <a:buFont typeface="Wingdings" panose="05000000000000000000" pitchFamily="2" charset="2"/>
              <a:buChar char="§"/>
            </a:pPr>
            <a:r>
              <a:rPr lang="en-US" dirty="0"/>
              <a:t>Flexibility of service to allow for deviation for different customer </a:t>
            </a:r>
            <a:r>
              <a:rPr lang="en-GB" dirty="0"/>
              <a:t>demands and needs</a:t>
            </a:r>
          </a:p>
        </p:txBody>
      </p:sp>
      <p:sp>
        <p:nvSpPr>
          <p:cNvPr id="4" name="Footer Placeholder 3">
            <a:extLst>
              <a:ext uri="{FF2B5EF4-FFF2-40B4-BE49-F238E27FC236}">
                <a16:creationId xmlns:a16="http://schemas.microsoft.com/office/drawing/2014/main" id="{E1313E62-ED2E-221C-42C2-C1920C98A06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7528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2409A-F8E9-515A-0AF0-64B61ACC9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4A0B1-F868-30AF-44D5-8AB6D948BA9A}"/>
              </a:ext>
            </a:extLst>
          </p:cNvPr>
          <p:cNvSpPr>
            <a:spLocks noGrp="1"/>
          </p:cNvSpPr>
          <p:nvPr>
            <p:ph type="title"/>
          </p:nvPr>
        </p:nvSpPr>
        <p:spPr/>
        <p:txBody>
          <a:bodyPr/>
          <a:lstStyle/>
          <a:p>
            <a:r>
              <a:rPr lang="en-GB" dirty="0"/>
              <a:t>Maintaining food service </a:t>
            </a:r>
            <a:r>
              <a:rPr lang="en-GB" sz="2400" dirty="0"/>
              <a:t>(cont’d)</a:t>
            </a:r>
          </a:p>
        </p:txBody>
      </p:sp>
      <p:sp>
        <p:nvSpPr>
          <p:cNvPr id="3" name="Content Placeholder 2">
            <a:extLst>
              <a:ext uri="{FF2B5EF4-FFF2-40B4-BE49-F238E27FC236}">
                <a16:creationId xmlns:a16="http://schemas.microsoft.com/office/drawing/2014/main" id="{2AF6295F-2B65-F5D2-F4DA-9DA292B6CB55}"/>
              </a:ext>
            </a:extLst>
          </p:cNvPr>
          <p:cNvSpPr>
            <a:spLocks noGrp="1"/>
          </p:cNvSpPr>
          <p:nvPr>
            <p:ph idx="1"/>
          </p:nvPr>
        </p:nvSpPr>
        <p:spPr>
          <a:xfrm>
            <a:off x="838200" y="1825625"/>
            <a:ext cx="9766110" cy="4351338"/>
          </a:xfrm>
        </p:spPr>
        <p:txBody>
          <a:bodyPr>
            <a:normAutofit/>
          </a:bodyPr>
          <a:lstStyle/>
          <a:p>
            <a:pPr>
              <a:buFont typeface="Wingdings" panose="05000000000000000000" pitchFamily="2" charset="2"/>
              <a:buChar char="§"/>
            </a:pPr>
            <a:r>
              <a:rPr lang="en-US" sz="2400" dirty="0"/>
              <a:t>Managing food service effectively requires the delivery of high standards and consistency of customer experience through ensuring</a:t>
            </a:r>
            <a:r>
              <a:rPr lang="en-GB" sz="2400" dirty="0"/>
              <a:t>:</a:t>
            </a:r>
          </a:p>
          <a:p>
            <a:pPr lvl="1">
              <a:buFont typeface="Wingdings" panose="05000000000000000000" pitchFamily="2" charset="2"/>
              <a:buChar char="§"/>
            </a:pPr>
            <a:r>
              <a:rPr lang="en-GB" dirty="0"/>
              <a:t>Standard service</a:t>
            </a:r>
          </a:p>
          <a:p>
            <a:pPr lvl="1">
              <a:buFont typeface="Wingdings" panose="05000000000000000000" pitchFamily="2" charset="2"/>
              <a:buChar char="§"/>
            </a:pPr>
            <a:r>
              <a:rPr lang="en-GB" dirty="0"/>
              <a:t>Standard approach</a:t>
            </a:r>
          </a:p>
          <a:p>
            <a:pPr lvl="1">
              <a:buFont typeface="Wingdings" panose="05000000000000000000" pitchFamily="2" charset="2"/>
              <a:buChar char="§"/>
            </a:pPr>
            <a:r>
              <a:rPr lang="en-GB" dirty="0"/>
              <a:t>Standard engagement</a:t>
            </a:r>
          </a:p>
          <a:p>
            <a:pPr lvl="1">
              <a:buFont typeface="Wingdings" panose="05000000000000000000" pitchFamily="2" charset="2"/>
              <a:buChar char="§"/>
            </a:pPr>
            <a:r>
              <a:rPr lang="en-GB" dirty="0"/>
              <a:t>Standard dress</a:t>
            </a:r>
          </a:p>
          <a:p>
            <a:pPr lvl="1">
              <a:buFont typeface="Wingdings" panose="05000000000000000000" pitchFamily="2" charset="2"/>
              <a:buChar char="§"/>
            </a:pPr>
            <a:r>
              <a:rPr lang="en-GB" dirty="0"/>
              <a:t>Standard interaction</a:t>
            </a:r>
          </a:p>
          <a:p>
            <a:pPr lvl="1">
              <a:buFont typeface="Wingdings" panose="05000000000000000000" pitchFamily="2" charset="2"/>
              <a:buChar char="§"/>
            </a:pPr>
            <a:endParaRPr lang="en-GB" dirty="0"/>
          </a:p>
          <a:p>
            <a:pPr>
              <a:buFont typeface="Wingdings" panose="05000000000000000000" pitchFamily="2" charset="2"/>
              <a:buChar char="§"/>
            </a:pPr>
            <a:r>
              <a:rPr lang="en-US" sz="2400" dirty="0"/>
              <a:t>These should all be documented in Standard Operating Procedures </a:t>
            </a:r>
            <a:r>
              <a:rPr lang="en-GB" sz="2400" dirty="0"/>
              <a:t>(SOPs)</a:t>
            </a:r>
          </a:p>
        </p:txBody>
      </p:sp>
      <p:sp>
        <p:nvSpPr>
          <p:cNvPr id="4" name="Footer Placeholder 3">
            <a:extLst>
              <a:ext uri="{FF2B5EF4-FFF2-40B4-BE49-F238E27FC236}">
                <a16:creationId xmlns:a16="http://schemas.microsoft.com/office/drawing/2014/main" id="{959B24AD-8976-8040-2437-CEB45905F29A}"/>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661870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2AE9-F71B-F660-2C1D-0208844EE9F4}"/>
              </a:ext>
            </a:extLst>
          </p:cNvPr>
          <p:cNvSpPr>
            <a:spLocks noGrp="1"/>
          </p:cNvSpPr>
          <p:nvPr>
            <p:ph type="title"/>
          </p:nvPr>
        </p:nvSpPr>
        <p:spPr/>
        <p:txBody>
          <a:bodyPr/>
          <a:lstStyle/>
          <a:p>
            <a:r>
              <a:rPr lang="en-GB" dirty="0"/>
              <a:t>Menu management </a:t>
            </a:r>
          </a:p>
        </p:txBody>
      </p:sp>
      <p:sp>
        <p:nvSpPr>
          <p:cNvPr id="3" name="Content Placeholder 2">
            <a:extLst>
              <a:ext uri="{FF2B5EF4-FFF2-40B4-BE49-F238E27FC236}">
                <a16:creationId xmlns:a16="http://schemas.microsoft.com/office/drawing/2014/main" id="{94946EAC-FFA7-43EA-FBC3-B34AD557A762}"/>
              </a:ext>
            </a:extLst>
          </p:cNvPr>
          <p:cNvSpPr>
            <a:spLocks noGrp="1"/>
          </p:cNvSpPr>
          <p:nvPr>
            <p:ph idx="1"/>
          </p:nvPr>
        </p:nvSpPr>
        <p:spPr/>
        <p:txBody>
          <a:bodyPr>
            <a:normAutofit/>
          </a:bodyPr>
          <a:lstStyle/>
          <a:p>
            <a:pPr>
              <a:buFont typeface="Wingdings" panose="05000000000000000000" pitchFamily="2" charset="2"/>
              <a:buChar char="§"/>
            </a:pPr>
            <a:r>
              <a:rPr lang="en-US" sz="2400" dirty="0"/>
              <a:t>The key influences on menus include:</a:t>
            </a:r>
          </a:p>
          <a:p>
            <a:pPr lvl="1">
              <a:buFont typeface="Wingdings" panose="05000000000000000000" pitchFamily="2" charset="2"/>
              <a:buChar char="§"/>
            </a:pPr>
            <a:r>
              <a:rPr lang="en-US" dirty="0"/>
              <a:t>The relationship between health and eating</a:t>
            </a:r>
          </a:p>
          <a:p>
            <a:pPr lvl="1">
              <a:buFont typeface="Wingdings" panose="05000000000000000000" pitchFamily="2" charset="2"/>
              <a:buChar char="§"/>
            </a:pPr>
            <a:r>
              <a:rPr lang="en-GB" dirty="0"/>
              <a:t>Dietary requirements</a:t>
            </a:r>
          </a:p>
          <a:p>
            <a:pPr lvl="1">
              <a:buFont typeface="Wingdings" panose="05000000000000000000" pitchFamily="2" charset="2"/>
              <a:buChar char="§"/>
            </a:pPr>
            <a:r>
              <a:rPr lang="en-GB" dirty="0"/>
              <a:t>Prominent chefs and media</a:t>
            </a:r>
          </a:p>
          <a:p>
            <a:pPr lvl="1">
              <a:buFont typeface="Wingdings" panose="05000000000000000000" pitchFamily="2" charset="2"/>
              <a:buChar char="§"/>
            </a:pPr>
            <a:r>
              <a:rPr lang="en-GB" dirty="0"/>
              <a:t>Trends, fads and fashions</a:t>
            </a:r>
          </a:p>
          <a:p>
            <a:pPr lvl="1">
              <a:buFont typeface="Wingdings" panose="05000000000000000000" pitchFamily="2" charset="2"/>
              <a:buChar char="§"/>
            </a:pPr>
            <a:r>
              <a:rPr lang="en-GB" dirty="0"/>
              <a:t>Ethical and sustainability considerations</a:t>
            </a:r>
          </a:p>
        </p:txBody>
      </p:sp>
      <p:sp>
        <p:nvSpPr>
          <p:cNvPr id="4" name="Footer Placeholder 3">
            <a:extLst>
              <a:ext uri="{FF2B5EF4-FFF2-40B4-BE49-F238E27FC236}">
                <a16:creationId xmlns:a16="http://schemas.microsoft.com/office/drawing/2014/main" id="{AEA1662C-1BBB-0C52-7A4C-A23E48709F2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30709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5458-178F-4A82-435E-10038D49CDDB}"/>
              </a:ext>
            </a:extLst>
          </p:cNvPr>
          <p:cNvSpPr>
            <a:spLocks noGrp="1"/>
          </p:cNvSpPr>
          <p:nvPr>
            <p:ph type="title"/>
          </p:nvPr>
        </p:nvSpPr>
        <p:spPr/>
        <p:txBody>
          <a:bodyPr>
            <a:normAutofit/>
          </a:bodyPr>
          <a:lstStyle/>
          <a:p>
            <a:r>
              <a:rPr lang="en-GB" dirty="0">
                <a:solidFill>
                  <a:srgbClr val="0070C0"/>
                </a:solidFill>
                <a:effectLst/>
                <a:ea typeface="Times New Roman" panose="02020603050405020304" pitchFamily="18" charset="0"/>
                <a:cs typeface="Times New Roman" panose="02020603050405020304" pitchFamily="18" charset="0"/>
              </a:rPr>
              <a:t>Menu design</a:t>
            </a:r>
            <a:endParaRPr lang="en-GB" dirty="0">
              <a:solidFill>
                <a:srgbClr val="0070C0"/>
              </a:solidFill>
            </a:endParaRPr>
          </a:p>
        </p:txBody>
      </p:sp>
      <p:sp>
        <p:nvSpPr>
          <p:cNvPr id="3" name="Content Placeholder 2">
            <a:extLst>
              <a:ext uri="{FF2B5EF4-FFF2-40B4-BE49-F238E27FC236}">
                <a16:creationId xmlns:a16="http://schemas.microsoft.com/office/drawing/2014/main" id="{802518A8-69B1-F206-039F-A6C1DE6D88F7}"/>
              </a:ext>
            </a:extLst>
          </p:cNvPr>
          <p:cNvSpPr>
            <a:spLocks noGrp="1"/>
          </p:cNvSpPr>
          <p:nvPr>
            <p:ph sz="half" idx="1"/>
          </p:nvPr>
        </p:nvSpPr>
        <p:spPr>
          <a:xfrm>
            <a:off x="838200" y="1825625"/>
            <a:ext cx="4702791" cy="4351338"/>
          </a:xfrm>
        </p:spPr>
        <p:txBody>
          <a:bodyPr>
            <a:normAutofit/>
          </a:bodyPr>
          <a:lstStyle/>
          <a:p>
            <a:pPr marL="0" indent="0">
              <a:buNone/>
            </a:pPr>
            <a:r>
              <a:rPr lang="en-GB" sz="2400" b="1" dirty="0"/>
              <a:t>Based on a balance of:</a:t>
            </a:r>
          </a:p>
          <a:p>
            <a:pPr algn="just">
              <a:lnSpc>
                <a:spcPct val="11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Colour, texture, flavour.</a:t>
            </a:r>
            <a:endParaRPr lang="en-GB" sz="2400" kern="100" dirty="0">
              <a:effectLst/>
              <a:ea typeface="Noto Sans Symbols"/>
              <a:cs typeface="Noto Sans Symbols"/>
            </a:endParaRPr>
          </a:p>
          <a:p>
            <a:pPr algn="just">
              <a:lnSpc>
                <a:spcPct val="11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Nutritional balance.</a:t>
            </a:r>
            <a:endParaRPr lang="en-GB" sz="2400" kern="100" dirty="0">
              <a:effectLst/>
              <a:ea typeface="Noto Sans Symbols"/>
              <a:cs typeface="Noto Sans Symbols"/>
            </a:endParaRPr>
          </a:p>
          <a:p>
            <a:pPr algn="just">
              <a:lnSpc>
                <a:spcPct val="11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Sequence (Order of dishes).</a:t>
            </a:r>
            <a:endParaRPr lang="en-GB" sz="2400" kern="100" dirty="0">
              <a:effectLst/>
              <a:ea typeface="Noto Sans Symbols"/>
              <a:cs typeface="Noto Sans Symbols"/>
            </a:endParaRPr>
          </a:p>
          <a:p>
            <a:pPr algn="just">
              <a:lnSpc>
                <a:spcPct val="11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Language</a:t>
            </a:r>
            <a:endParaRPr lang="en-GB" sz="2400" kern="100" dirty="0">
              <a:effectLst/>
              <a:ea typeface="Noto Sans Symbols"/>
              <a:cs typeface="Noto Sans Symbols"/>
            </a:endParaRPr>
          </a:p>
          <a:p>
            <a:pPr algn="just">
              <a:lnSpc>
                <a:spcPct val="110000"/>
              </a:lnSpc>
              <a:spcBef>
                <a:spcPts val="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Being legal</a:t>
            </a:r>
            <a:endParaRPr lang="en-GB" sz="2400" kern="100" dirty="0">
              <a:effectLst/>
              <a:ea typeface="Noto Sans Symbols"/>
              <a:cs typeface="Noto Sans Symbols"/>
            </a:endParaRPr>
          </a:p>
          <a:p>
            <a:endParaRPr lang="en-GB" dirty="0"/>
          </a:p>
        </p:txBody>
      </p:sp>
      <p:sp>
        <p:nvSpPr>
          <p:cNvPr id="4" name="Content Placeholder 3">
            <a:extLst>
              <a:ext uri="{FF2B5EF4-FFF2-40B4-BE49-F238E27FC236}">
                <a16:creationId xmlns:a16="http://schemas.microsoft.com/office/drawing/2014/main" id="{01B6FFE1-E8EA-9622-4F6E-7738AC2C949C}"/>
              </a:ext>
            </a:extLst>
          </p:cNvPr>
          <p:cNvSpPr>
            <a:spLocks noGrp="1"/>
          </p:cNvSpPr>
          <p:nvPr>
            <p:ph sz="half" idx="2"/>
          </p:nvPr>
        </p:nvSpPr>
        <p:spPr>
          <a:xfrm>
            <a:off x="5718412" y="1825625"/>
            <a:ext cx="4874922" cy="4351338"/>
          </a:xfrm>
        </p:spPr>
        <p:txBody>
          <a:bodyPr>
            <a:normAutofit/>
          </a:bodyPr>
          <a:lstStyle/>
          <a:p>
            <a:pPr marL="0" indent="0">
              <a:buNone/>
            </a:pPr>
            <a:r>
              <a:rPr lang="en-GB" sz="2400" b="1" kern="0" dirty="0">
                <a:effectLst/>
                <a:ea typeface="Times New Roman" panose="02020603050405020304" pitchFamily="18" charset="0"/>
              </a:rPr>
              <a:t>Menu attributes </a:t>
            </a:r>
          </a:p>
          <a:p>
            <a:pPr>
              <a:buFont typeface="Wingdings" panose="05000000000000000000" pitchFamily="2" charset="2"/>
              <a:buChar char="§"/>
            </a:pPr>
            <a:r>
              <a:rPr lang="en-GB" sz="2400" dirty="0"/>
              <a:t>Set the theme and reflect the brand through:</a:t>
            </a:r>
          </a:p>
          <a:p>
            <a:pPr lvl="1">
              <a:buFont typeface="Wingdings" panose="05000000000000000000" pitchFamily="2" charset="2"/>
              <a:buChar char="§"/>
            </a:pPr>
            <a:r>
              <a:rPr lang="en-GB" dirty="0"/>
              <a:t>Colour.</a:t>
            </a:r>
          </a:p>
          <a:p>
            <a:pPr lvl="1">
              <a:buFont typeface="Wingdings" panose="05000000000000000000" pitchFamily="2" charset="2"/>
              <a:buChar char="§"/>
            </a:pPr>
            <a:r>
              <a:rPr lang="en-GB" dirty="0"/>
              <a:t>Size.</a:t>
            </a:r>
          </a:p>
          <a:p>
            <a:pPr lvl="1">
              <a:buFont typeface="Wingdings" panose="05000000000000000000" pitchFamily="2" charset="2"/>
              <a:buChar char="§"/>
            </a:pPr>
            <a:r>
              <a:rPr lang="en-GB" dirty="0"/>
              <a:t>Image</a:t>
            </a:r>
          </a:p>
          <a:p>
            <a:pPr lvl="1">
              <a:buFont typeface="Wingdings" panose="05000000000000000000" pitchFamily="2" charset="2"/>
              <a:buChar char="§"/>
            </a:pPr>
            <a:r>
              <a:rPr lang="en-GB" dirty="0"/>
              <a:t>Set the tempo / customer turnover</a:t>
            </a:r>
          </a:p>
          <a:p>
            <a:pPr lvl="1">
              <a:buFont typeface="Wingdings" panose="05000000000000000000" pitchFamily="2" charset="2"/>
              <a:buChar char="§"/>
            </a:pPr>
            <a:r>
              <a:rPr lang="en-GB" dirty="0"/>
              <a:t>Marketing / Merchandising Opportunities</a:t>
            </a:r>
          </a:p>
          <a:p>
            <a:pPr marL="0" indent="0">
              <a:buNone/>
            </a:pPr>
            <a:endParaRPr lang="en-GB" dirty="0"/>
          </a:p>
        </p:txBody>
      </p:sp>
      <p:sp>
        <p:nvSpPr>
          <p:cNvPr id="5" name="Footer Placeholder 4">
            <a:extLst>
              <a:ext uri="{FF2B5EF4-FFF2-40B4-BE49-F238E27FC236}">
                <a16:creationId xmlns:a16="http://schemas.microsoft.com/office/drawing/2014/main" id="{07406C94-1473-9AA0-9DBA-26E734F80D1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585027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AC90-6A68-53B8-F760-404896E4656B}"/>
              </a:ext>
            </a:extLst>
          </p:cNvPr>
          <p:cNvSpPr>
            <a:spLocks noGrp="1"/>
          </p:cNvSpPr>
          <p:nvPr>
            <p:ph type="title"/>
          </p:nvPr>
        </p:nvSpPr>
        <p:spPr/>
        <p:txBody>
          <a:bodyPr/>
          <a:lstStyle/>
          <a:p>
            <a:r>
              <a:rPr lang="en-GB" sz="4400" dirty="0">
                <a:solidFill>
                  <a:srgbClr val="0070C0"/>
                </a:solidFill>
                <a:effectLst/>
                <a:ea typeface="Times New Roman" panose="02020603050405020304" pitchFamily="18" charset="0"/>
                <a:cs typeface="Times New Roman" panose="02020603050405020304" pitchFamily="18" charset="0"/>
              </a:rPr>
              <a:t>Menu design and layout</a:t>
            </a:r>
            <a:endParaRPr lang="en-GB" dirty="0">
              <a:solidFill>
                <a:srgbClr val="0070C0"/>
              </a:solidFill>
            </a:endParaRPr>
          </a:p>
        </p:txBody>
      </p:sp>
      <p:sp>
        <p:nvSpPr>
          <p:cNvPr id="4" name="Content Placeholder 3">
            <a:extLst>
              <a:ext uri="{FF2B5EF4-FFF2-40B4-BE49-F238E27FC236}">
                <a16:creationId xmlns:a16="http://schemas.microsoft.com/office/drawing/2014/main" id="{9977EB3D-C2BB-C678-13F5-AA470F2316F3}"/>
              </a:ext>
            </a:extLst>
          </p:cNvPr>
          <p:cNvSpPr>
            <a:spLocks noGrp="1"/>
          </p:cNvSpPr>
          <p:nvPr>
            <p:ph sz="half" idx="2"/>
          </p:nvPr>
        </p:nvSpPr>
        <p:spPr>
          <a:xfrm>
            <a:off x="838200" y="1485900"/>
            <a:ext cx="6149454" cy="5372100"/>
          </a:xfrm>
        </p:spPr>
        <p:txBody>
          <a:bodyPr>
            <a:normAutofit fontScale="55000" lnSpcReduction="20000"/>
          </a:bodyPr>
          <a:lstStyle/>
          <a:p>
            <a:pPr lvl="0">
              <a:lnSpc>
                <a:spcPct val="120000"/>
              </a:lnSpc>
              <a:spcBef>
                <a:spcPts val="0"/>
              </a:spcBef>
              <a:buFont typeface="Wingdings" panose="05000000000000000000" pitchFamily="2" charset="2"/>
              <a:buChar char="§"/>
            </a:pPr>
            <a:r>
              <a:rPr lang="en-GB" sz="4400" kern="0" dirty="0">
                <a:solidFill>
                  <a:srgbClr val="000000"/>
                </a:solidFill>
                <a:effectLst/>
                <a:ea typeface="Times New Roman" panose="02020603050405020304" pitchFamily="18" charset="0"/>
                <a:cs typeface="Noto Sans Symbols"/>
              </a:rPr>
              <a:t>Speciality dishes that reflect the brand and contribute higher margins are placed in the middle section of the menu</a:t>
            </a:r>
            <a:endParaRPr lang="en-GB" sz="4400" kern="100" dirty="0">
              <a:effectLst/>
              <a:ea typeface="Noto Sans Symbols"/>
              <a:cs typeface="Noto Sans Symbols"/>
            </a:endParaRPr>
          </a:p>
          <a:p>
            <a:pPr lvl="0">
              <a:lnSpc>
                <a:spcPct val="120000"/>
              </a:lnSpc>
              <a:spcBef>
                <a:spcPts val="0"/>
              </a:spcBef>
              <a:buFont typeface="Wingdings" panose="05000000000000000000" pitchFamily="2" charset="2"/>
              <a:buChar char="§"/>
            </a:pPr>
            <a:r>
              <a:rPr lang="en-GB" sz="4400" kern="0" dirty="0">
                <a:solidFill>
                  <a:srgbClr val="000000"/>
                </a:solidFill>
                <a:effectLst/>
                <a:ea typeface="Times New Roman" panose="02020603050405020304" pitchFamily="18" charset="0"/>
                <a:cs typeface="Noto Sans Symbols"/>
              </a:rPr>
              <a:t>Starters with high gross profit levels are at the top of the first column or if not then highlight them in some way</a:t>
            </a:r>
            <a:endParaRPr lang="en-GB" sz="4400" kern="100" dirty="0">
              <a:effectLst/>
              <a:ea typeface="Noto Sans Symbols"/>
              <a:cs typeface="Noto Sans Symbols"/>
            </a:endParaRPr>
          </a:p>
          <a:p>
            <a:pPr lvl="0">
              <a:lnSpc>
                <a:spcPct val="120000"/>
              </a:lnSpc>
              <a:spcBef>
                <a:spcPts val="0"/>
              </a:spcBef>
              <a:buFont typeface="Wingdings" panose="05000000000000000000" pitchFamily="2" charset="2"/>
              <a:buChar char="§"/>
            </a:pPr>
            <a:r>
              <a:rPr lang="en-GB" sz="4400" kern="0" dirty="0">
                <a:solidFill>
                  <a:srgbClr val="000000"/>
                </a:solidFill>
                <a:effectLst/>
                <a:ea typeface="Times New Roman" panose="02020603050405020304" pitchFamily="18" charset="0"/>
                <a:cs typeface="Noto Sans Symbols"/>
              </a:rPr>
              <a:t>Desserts are profitable and </a:t>
            </a:r>
            <a:r>
              <a:rPr lang="en-GB" sz="4400" kern="0" dirty="0">
                <a:effectLst/>
                <a:ea typeface="Times New Roman" panose="02020603050405020304" pitchFamily="18" charset="0"/>
                <a:cs typeface="Noto Sans Symbols"/>
              </a:rPr>
              <a:t>placed at the end</a:t>
            </a:r>
            <a:r>
              <a:rPr lang="en-GB" sz="4400" kern="0" dirty="0">
                <a:solidFill>
                  <a:srgbClr val="000000"/>
                </a:solidFill>
                <a:effectLst/>
                <a:ea typeface="Times New Roman" panose="02020603050405020304" pitchFamily="18" charset="0"/>
                <a:cs typeface="Noto Sans Symbols"/>
              </a:rPr>
              <a:t> corner of the menu or display them in the eating area, on service counters </a:t>
            </a:r>
            <a:endParaRPr lang="en-GB" sz="4400" kern="0" dirty="0">
              <a:solidFill>
                <a:srgbClr val="000000"/>
              </a:solidFill>
              <a:ea typeface="Times New Roman" panose="02020603050405020304" pitchFamily="18" charset="0"/>
              <a:cs typeface="Noto Sans Symbols"/>
            </a:endParaRPr>
          </a:p>
          <a:p>
            <a:pPr lvl="0">
              <a:lnSpc>
                <a:spcPct val="120000"/>
              </a:lnSpc>
              <a:spcBef>
                <a:spcPts val="0"/>
              </a:spcBef>
              <a:buFont typeface="Wingdings" panose="05000000000000000000" pitchFamily="2" charset="2"/>
              <a:buChar char="§"/>
            </a:pPr>
            <a:r>
              <a:rPr lang="en-GB" sz="4400" kern="0" dirty="0">
                <a:solidFill>
                  <a:srgbClr val="000000"/>
                </a:solidFill>
                <a:effectLst/>
                <a:ea typeface="Times New Roman" panose="02020603050405020304" pitchFamily="18" charset="0"/>
                <a:cs typeface="Noto Sans Symbols"/>
              </a:rPr>
              <a:t>Attract the customer’s eye to other areas of the menu by using techniques such as colour, boxes, italics and illustrations or photographs</a:t>
            </a:r>
            <a:endParaRPr lang="en-GB" sz="4400" kern="100" dirty="0">
              <a:effectLst/>
              <a:ea typeface="Noto Sans Symbols"/>
              <a:cs typeface="Noto Sans Symbols"/>
            </a:endParaRPr>
          </a:p>
          <a:p>
            <a:endParaRPr lang="en-GB" dirty="0"/>
          </a:p>
        </p:txBody>
      </p:sp>
      <p:pic>
        <p:nvPicPr>
          <p:cNvPr id="5" name="image1.png" descr="A diagram of different colors&#10;&#10;Description automatically generated with medium confidence">
            <a:extLst>
              <a:ext uri="{FF2B5EF4-FFF2-40B4-BE49-F238E27FC236}">
                <a16:creationId xmlns:a16="http://schemas.microsoft.com/office/drawing/2014/main" id="{DB0375E2-6647-2800-1E75-2716C91416FD}"/>
              </a:ext>
            </a:extLst>
          </p:cNvPr>
          <p:cNvPicPr>
            <a:picLocks noGrp="1"/>
          </p:cNvPicPr>
          <p:nvPr>
            <p:ph sz="half" idx="1"/>
          </p:nvPr>
        </p:nvPicPr>
        <p:blipFill>
          <a:blip r:embed="rId2"/>
          <a:srcRect/>
          <a:stretch>
            <a:fillRect/>
          </a:stretch>
        </p:blipFill>
        <p:spPr>
          <a:xfrm>
            <a:off x="7123176" y="661064"/>
            <a:ext cx="4736729" cy="4358992"/>
          </a:xfrm>
          <a:prstGeom prst="rect">
            <a:avLst/>
          </a:prstGeom>
          <a:ln/>
        </p:spPr>
      </p:pic>
      <p:sp>
        <p:nvSpPr>
          <p:cNvPr id="3" name="Footer Placeholder 2">
            <a:extLst>
              <a:ext uri="{FF2B5EF4-FFF2-40B4-BE49-F238E27FC236}">
                <a16:creationId xmlns:a16="http://schemas.microsoft.com/office/drawing/2014/main" id="{BF7FB90B-2800-D2EE-DAA4-CFADD73E1920}"/>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49474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90C7-4514-66A2-8966-B795F31B3669}"/>
              </a:ext>
            </a:extLst>
          </p:cNvPr>
          <p:cNvSpPr>
            <a:spLocks noGrp="1"/>
          </p:cNvSpPr>
          <p:nvPr>
            <p:ph type="title"/>
          </p:nvPr>
        </p:nvSpPr>
        <p:spPr/>
        <p:txBody>
          <a:bodyPr>
            <a:normAutofit/>
          </a:bodyPr>
          <a:lstStyle/>
          <a:p>
            <a:pPr>
              <a:lnSpc>
                <a:spcPct val="150000"/>
              </a:lnSpc>
              <a:spcAft>
                <a:spcPts val="800"/>
              </a:spcAft>
            </a:pPr>
            <a:r>
              <a:rPr lang="en-GB" sz="4400" kern="0" dirty="0">
                <a:solidFill>
                  <a:srgbClr val="0070C0"/>
                </a:solidFill>
                <a:effectLst/>
                <a:ea typeface="Times New Roman" panose="02020603050405020304" pitchFamily="18" charset="0"/>
                <a:cs typeface="Times New Roman" panose="02020603050405020304" pitchFamily="18" charset="0"/>
              </a:rPr>
              <a:t>Menu Engineering</a:t>
            </a:r>
            <a:endParaRPr lang="en-GB" dirty="0"/>
          </a:p>
        </p:txBody>
      </p:sp>
      <p:sp>
        <p:nvSpPr>
          <p:cNvPr id="3" name="Content Placeholder 2">
            <a:extLst>
              <a:ext uri="{FF2B5EF4-FFF2-40B4-BE49-F238E27FC236}">
                <a16:creationId xmlns:a16="http://schemas.microsoft.com/office/drawing/2014/main" id="{5A74DA09-3D68-D49D-FA15-FDE956C37A3D}"/>
              </a:ext>
            </a:extLst>
          </p:cNvPr>
          <p:cNvSpPr>
            <a:spLocks noGrp="1"/>
          </p:cNvSpPr>
          <p:nvPr>
            <p:ph sz="half" idx="1"/>
          </p:nvPr>
        </p:nvSpPr>
        <p:spPr>
          <a:xfrm>
            <a:off x="838200" y="1825625"/>
            <a:ext cx="9601200" cy="4351338"/>
          </a:xfrm>
        </p:spPr>
        <p:txBody>
          <a:bodyPr>
            <a:normAutofit/>
          </a:bodyPr>
          <a:lstStyle/>
          <a:p>
            <a:pPr>
              <a:lnSpc>
                <a:spcPct val="100000"/>
              </a:lnSpc>
              <a:spcBef>
                <a:spcPts val="0"/>
              </a:spcBef>
              <a:buFont typeface="Wingdings" panose="05000000000000000000" pitchFamily="2" charset="2"/>
              <a:buChar char="§"/>
            </a:pPr>
            <a:r>
              <a:rPr lang="en-GB" sz="2400" kern="0" dirty="0">
                <a:effectLst/>
                <a:ea typeface="Times New Roman" panose="02020603050405020304" pitchFamily="18" charset="0"/>
              </a:rPr>
              <a:t>Primarily a pricing and marketing tool. I</a:t>
            </a:r>
            <a:r>
              <a:rPr lang="en-GB" sz="2400" kern="0" dirty="0">
                <a:effectLst/>
                <a:ea typeface="Times New Roman" panose="02020603050405020304" pitchFamily="18" charset="0"/>
                <a:cs typeface="Times New Roman" panose="02020603050405020304" pitchFamily="18" charset="0"/>
              </a:rPr>
              <a:t>t is based on the understanding of:</a:t>
            </a:r>
            <a:endParaRPr lang="en-GB" sz="2400" kern="100" dirty="0">
              <a:effectLst/>
              <a:ea typeface="Aptos" panose="020B0004020202020204" pitchFamily="34" charset="0"/>
              <a:cs typeface="Times New Roman" panose="02020603050405020304" pitchFamily="18" charset="0"/>
            </a:endParaRPr>
          </a:p>
          <a:p>
            <a:pPr lvl="1">
              <a:lnSpc>
                <a:spcPct val="150000"/>
              </a:lnSpc>
              <a:spcBef>
                <a:spcPts val="0"/>
              </a:spcBef>
              <a:buFont typeface="Wingdings" panose="05000000000000000000" pitchFamily="2" charset="2"/>
              <a:buChar char="§"/>
            </a:pPr>
            <a:r>
              <a:rPr lang="en-GB" kern="0" dirty="0">
                <a:solidFill>
                  <a:srgbClr val="000000"/>
                </a:solidFill>
                <a:effectLst/>
                <a:ea typeface="Times New Roman" panose="02020603050405020304" pitchFamily="18" charset="0"/>
                <a:cs typeface="Noto Sans Symbols"/>
              </a:rPr>
              <a:t>Volume sold of one item over others</a:t>
            </a:r>
            <a:endParaRPr lang="en-GB" kern="100" dirty="0">
              <a:effectLst/>
              <a:ea typeface="Noto Sans Symbols"/>
              <a:cs typeface="Noto Sans Symbols"/>
            </a:endParaRPr>
          </a:p>
          <a:p>
            <a:pPr lvl="1">
              <a:lnSpc>
                <a:spcPct val="150000"/>
              </a:lnSpc>
              <a:spcBef>
                <a:spcPts val="0"/>
              </a:spcBef>
              <a:buFont typeface="Wingdings" panose="05000000000000000000" pitchFamily="2" charset="2"/>
              <a:buChar char="§"/>
            </a:pPr>
            <a:r>
              <a:rPr lang="en-GB" kern="0" dirty="0">
                <a:solidFill>
                  <a:srgbClr val="000000"/>
                </a:solidFill>
                <a:effectLst/>
                <a:ea typeface="Times New Roman" panose="02020603050405020304" pitchFamily="18" charset="0"/>
                <a:cs typeface="Noto Sans Symbols"/>
              </a:rPr>
              <a:t>Understanding the cost and hence profits of each dish (contribution)</a:t>
            </a:r>
            <a:endParaRPr lang="en-GB" kern="100" dirty="0">
              <a:effectLst/>
              <a:ea typeface="Noto Sans Symbols"/>
              <a:cs typeface="Noto Sans Symbols"/>
            </a:endParaRPr>
          </a:p>
          <a:p>
            <a:pPr lvl="1">
              <a:lnSpc>
                <a:spcPct val="150000"/>
              </a:lnSpc>
              <a:spcBef>
                <a:spcPts val="0"/>
              </a:spcBef>
              <a:buFont typeface="Wingdings" panose="05000000000000000000" pitchFamily="2" charset="2"/>
              <a:buChar char="§"/>
            </a:pPr>
            <a:r>
              <a:rPr lang="en-GB" kern="0" dirty="0">
                <a:solidFill>
                  <a:srgbClr val="000000"/>
                </a:solidFill>
                <a:effectLst/>
                <a:ea typeface="Times New Roman" panose="02020603050405020304" pitchFamily="18" charset="0"/>
                <a:cs typeface="Noto Sans Symbols"/>
              </a:rPr>
              <a:t>Pricing strategies</a:t>
            </a:r>
            <a:endParaRPr lang="en-GB" kern="100" dirty="0">
              <a:effectLst/>
              <a:ea typeface="Noto Sans Symbols"/>
              <a:cs typeface="Noto Sans Symbols"/>
            </a:endParaRPr>
          </a:p>
          <a:p>
            <a:pPr lvl="1">
              <a:lnSpc>
                <a:spcPct val="150000"/>
              </a:lnSpc>
              <a:spcBef>
                <a:spcPts val="0"/>
              </a:spcBef>
              <a:buFont typeface="Wingdings" panose="05000000000000000000" pitchFamily="2" charset="2"/>
              <a:buChar char="§"/>
            </a:pPr>
            <a:r>
              <a:rPr lang="en-GB" kern="0" dirty="0">
                <a:solidFill>
                  <a:srgbClr val="000000"/>
                </a:solidFill>
                <a:effectLst/>
                <a:ea typeface="Times New Roman" panose="02020603050405020304" pitchFamily="18" charset="0"/>
                <a:cs typeface="Noto Sans Symbols"/>
              </a:rPr>
              <a:t>Market price</a:t>
            </a:r>
          </a:p>
          <a:p>
            <a:endParaRPr lang="en-US" sz="3400" dirty="0"/>
          </a:p>
          <a:p>
            <a:pPr lvl="1">
              <a:lnSpc>
                <a:spcPct val="150000"/>
              </a:lnSpc>
              <a:spcBef>
                <a:spcPts val="0"/>
              </a:spcBef>
              <a:buFont typeface="Wingdings" panose="05000000000000000000" pitchFamily="2" charset="2"/>
              <a:buChar char="§"/>
            </a:pPr>
            <a:endParaRPr lang="en-GB" kern="0" dirty="0">
              <a:solidFill>
                <a:srgbClr val="000000"/>
              </a:solidFill>
              <a:effectLst/>
              <a:ea typeface="Noto Sans Symbols"/>
              <a:cs typeface="Noto Sans Symbols"/>
            </a:endParaRPr>
          </a:p>
          <a:p>
            <a:pPr lvl="1">
              <a:lnSpc>
                <a:spcPct val="150000"/>
              </a:lnSpc>
              <a:spcBef>
                <a:spcPts val="0"/>
              </a:spcBef>
              <a:buFont typeface="Wingdings" panose="05000000000000000000" pitchFamily="2" charset="2"/>
              <a:buChar char="§"/>
            </a:pPr>
            <a:endParaRPr lang="en-GB" kern="100" dirty="0">
              <a:effectLst/>
              <a:ea typeface="Noto Sans Symbols"/>
              <a:cs typeface="Noto Sans Symbols"/>
            </a:endParaRPr>
          </a:p>
          <a:p>
            <a:endParaRPr lang="en-GB" dirty="0"/>
          </a:p>
        </p:txBody>
      </p:sp>
      <p:sp>
        <p:nvSpPr>
          <p:cNvPr id="4" name="Footer Placeholder 3">
            <a:extLst>
              <a:ext uri="{FF2B5EF4-FFF2-40B4-BE49-F238E27FC236}">
                <a16:creationId xmlns:a16="http://schemas.microsoft.com/office/drawing/2014/main" id="{583E417A-0476-24BD-2711-65603C1DC467}"/>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12302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60BF4-945A-9C1E-E539-52A20AF83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A6A3F-A0D4-84A8-2729-B4E2F95E8FB3}"/>
              </a:ext>
            </a:extLst>
          </p:cNvPr>
          <p:cNvSpPr>
            <a:spLocks noGrp="1"/>
          </p:cNvSpPr>
          <p:nvPr>
            <p:ph type="title"/>
          </p:nvPr>
        </p:nvSpPr>
        <p:spPr/>
        <p:txBody>
          <a:bodyPr>
            <a:normAutofit/>
          </a:bodyPr>
          <a:lstStyle/>
          <a:p>
            <a:pPr>
              <a:lnSpc>
                <a:spcPct val="150000"/>
              </a:lnSpc>
              <a:spcAft>
                <a:spcPts val="800"/>
              </a:spcAft>
            </a:pPr>
            <a:r>
              <a:rPr lang="en-GB" sz="4400" kern="0" dirty="0">
                <a:solidFill>
                  <a:srgbClr val="0070C0"/>
                </a:solidFill>
                <a:effectLst/>
                <a:ea typeface="Times New Roman" panose="02020603050405020304" pitchFamily="18" charset="0"/>
                <a:cs typeface="Times New Roman" panose="02020603050405020304" pitchFamily="18" charset="0"/>
              </a:rPr>
              <a:t>Menu Engineering </a:t>
            </a:r>
            <a:r>
              <a:rPr lang="en-GB" sz="2200" kern="0" dirty="0">
                <a:solidFill>
                  <a:srgbClr val="0070C0"/>
                </a:solidFill>
                <a:effectLst/>
                <a:ea typeface="Times New Roman" panose="02020603050405020304" pitchFamily="18" charset="0"/>
                <a:cs typeface="Times New Roman" panose="02020603050405020304" pitchFamily="18" charset="0"/>
              </a:rPr>
              <a:t>(cont’d)</a:t>
            </a:r>
            <a:endParaRPr lang="en-GB" sz="2200" dirty="0"/>
          </a:p>
        </p:txBody>
      </p:sp>
      <p:sp>
        <p:nvSpPr>
          <p:cNvPr id="3" name="Content Placeholder 2">
            <a:extLst>
              <a:ext uri="{FF2B5EF4-FFF2-40B4-BE49-F238E27FC236}">
                <a16:creationId xmlns:a16="http://schemas.microsoft.com/office/drawing/2014/main" id="{B2079E3A-DC76-B0C3-EF8A-062B413DE7A3}"/>
              </a:ext>
            </a:extLst>
          </p:cNvPr>
          <p:cNvSpPr>
            <a:spLocks noGrp="1"/>
          </p:cNvSpPr>
          <p:nvPr>
            <p:ph sz="half" idx="1"/>
          </p:nvPr>
        </p:nvSpPr>
        <p:spPr>
          <a:xfrm>
            <a:off x="838201" y="1825625"/>
            <a:ext cx="5699078" cy="4351338"/>
          </a:xfrm>
        </p:spPr>
        <p:txBody>
          <a:bodyPr>
            <a:normAutofit/>
          </a:bodyPr>
          <a:lstStyle/>
          <a:p>
            <a:pPr>
              <a:lnSpc>
                <a:spcPct val="100000"/>
              </a:lnSpc>
              <a:spcBef>
                <a:spcPts val="0"/>
              </a:spcBef>
              <a:buFont typeface="Wingdings" panose="05000000000000000000" pitchFamily="2" charset="2"/>
              <a:buChar char="§"/>
            </a:pPr>
            <a:r>
              <a:rPr lang="en-US" sz="2400" dirty="0"/>
              <a:t>The principle of menu engineering is to achieve more profitable menus by adjusting prices and food costs </a:t>
            </a:r>
            <a:r>
              <a:rPr lang="en-GB" sz="2400" dirty="0"/>
              <a:t>according to:</a:t>
            </a:r>
          </a:p>
          <a:p>
            <a:pPr lvl="1">
              <a:lnSpc>
                <a:spcPct val="100000"/>
              </a:lnSpc>
              <a:spcBef>
                <a:spcPts val="0"/>
              </a:spcBef>
              <a:buFont typeface="Wingdings" panose="05000000000000000000" pitchFamily="2" charset="2"/>
              <a:buChar char="§"/>
            </a:pPr>
            <a:r>
              <a:rPr lang="en-GB" dirty="0"/>
              <a:t>Number sold (popularity)</a:t>
            </a:r>
          </a:p>
          <a:p>
            <a:pPr lvl="1">
              <a:lnSpc>
                <a:spcPct val="100000"/>
              </a:lnSpc>
              <a:spcBef>
                <a:spcPts val="0"/>
              </a:spcBef>
              <a:buFont typeface="Wingdings" panose="05000000000000000000" pitchFamily="2" charset="2"/>
              <a:buChar char="§"/>
            </a:pPr>
            <a:r>
              <a:rPr lang="en-US" dirty="0"/>
              <a:t>Contribution towards fixed costs – the difference between revenue (less </a:t>
            </a:r>
            <a:r>
              <a:rPr lang="en-GB" dirty="0"/>
              <a:t>VAT) and food cost (profitability)</a:t>
            </a:r>
            <a:endParaRPr lang="en-GB" kern="0" dirty="0">
              <a:solidFill>
                <a:srgbClr val="000000"/>
              </a:solidFill>
              <a:ea typeface="Noto Sans Symbols"/>
              <a:cs typeface="Noto Sans Symbols"/>
            </a:endParaRPr>
          </a:p>
          <a:p>
            <a:pPr>
              <a:lnSpc>
                <a:spcPct val="100000"/>
              </a:lnSpc>
              <a:spcBef>
                <a:spcPts val="0"/>
              </a:spcBef>
              <a:buFont typeface="Wingdings" panose="05000000000000000000" pitchFamily="2" charset="2"/>
              <a:buChar char="§"/>
            </a:pPr>
            <a:endParaRPr lang="en-GB" sz="2400" kern="0" dirty="0">
              <a:solidFill>
                <a:srgbClr val="000000"/>
              </a:solidFill>
              <a:effectLst/>
              <a:ea typeface="Noto Sans Symbols"/>
              <a:cs typeface="Noto Sans Symbols"/>
            </a:endParaRPr>
          </a:p>
          <a:p>
            <a:pPr>
              <a:lnSpc>
                <a:spcPct val="100000"/>
              </a:lnSpc>
              <a:spcBef>
                <a:spcPts val="0"/>
              </a:spcBef>
              <a:buFont typeface="Wingdings" panose="05000000000000000000" pitchFamily="2" charset="2"/>
              <a:buChar char="§"/>
            </a:pPr>
            <a:r>
              <a:rPr lang="en-GB" sz="2400" kern="0" dirty="0">
                <a:solidFill>
                  <a:srgbClr val="000000"/>
                </a:solidFill>
                <a:ea typeface="Noto Sans Symbols"/>
                <a:cs typeface="Noto Sans Symbols"/>
              </a:rPr>
              <a:t>Menu items are c</a:t>
            </a:r>
            <a:r>
              <a:rPr lang="en-GB" sz="2400" kern="0" dirty="0">
                <a:solidFill>
                  <a:srgbClr val="000000"/>
                </a:solidFill>
                <a:effectLst/>
                <a:ea typeface="Noto Sans Symbols"/>
                <a:cs typeface="Noto Sans Symbols"/>
              </a:rPr>
              <a:t>ategorised as:</a:t>
            </a:r>
          </a:p>
          <a:p>
            <a:pPr lvl="1">
              <a:lnSpc>
                <a:spcPct val="100000"/>
              </a:lnSpc>
              <a:spcBef>
                <a:spcPts val="0"/>
              </a:spcBef>
              <a:buFont typeface="Wingdings" panose="05000000000000000000" pitchFamily="2" charset="2"/>
              <a:buChar char="§"/>
            </a:pPr>
            <a:r>
              <a:rPr lang="en-GB" sz="2000" kern="0" dirty="0">
                <a:solidFill>
                  <a:srgbClr val="000000"/>
                </a:solidFill>
                <a:effectLst/>
                <a:ea typeface="Noto Sans Symbols"/>
                <a:cs typeface="Noto Sans Symbols"/>
              </a:rPr>
              <a:t>Plough House, Star, Dog and Puzzle </a:t>
            </a:r>
          </a:p>
          <a:p>
            <a:pPr lvl="1">
              <a:lnSpc>
                <a:spcPct val="150000"/>
              </a:lnSpc>
              <a:spcBef>
                <a:spcPts val="0"/>
              </a:spcBef>
              <a:buFont typeface="Wingdings" panose="05000000000000000000" pitchFamily="2" charset="2"/>
              <a:buChar char="§"/>
            </a:pPr>
            <a:endParaRPr lang="en-GB" kern="100" dirty="0">
              <a:effectLst/>
              <a:ea typeface="Noto Sans Symbols"/>
              <a:cs typeface="Noto Sans Symbols"/>
            </a:endParaRPr>
          </a:p>
          <a:p>
            <a:endParaRPr lang="en-GB" dirty="0"/>
          </a:p>
        </p:txBody>
      </p:sp>
      <p:sp>
        <p:nvSpPr>
          <p:cNvPr id="4" name="Footer Placeholder 3">
            <a:extLst>
              <a:ext uri="{FF2B5EF4-FFF2-40B4-BE49-F238E27FC236}">
                <a16:creationId xmlns:a16="http://schemas.microsoft.com/office/drawing/2014/main" id="{E9B54E60-84F7-A843-221D-C9E7B8FC4B37}"/>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pic>
        <p:nvPicPr>
          <p:cNvPr id="6" name="Picture 5">
            <a:extLst>
              <a:ext uri="{FF2B5EF4-FFF2-40B4-BE49-F238E27FC236}">
                <a16:creationId xmlns:a16="http://schemas.microsoft.com/office/drawing/2014/main" id="{E162C61C-090A-7DBA-7739-B436B694D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163" y="1334305"/>
            <a:ext cx="4903580" cy="3551594"/>
          </a:xfrm>
          <a:prstGeom prst="rect">
            <a:avLst/>
          </a:prstGeom>
        </p:spPr>
      </p:pic>
    </p:spTree>
    <p:extLst>
      <p:ext uri="{BB962C8B-B14F-4D97-AF65-F5344CB8AC3E}">
        <p14:creationId xmlns:p14="http://schemas.microsoft.com/office/powerpoint/2010/main" val="412962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3838-B351-1F45-5988-C9528CC0A976}"/>
              </a:ext>
            </a:extLst>
          </p:cNvPr>
          <p:cNvSpPr>
            <a:spLocks noGrp="1"/>
          </p:cNvSpPr>
          <p:nvPr>
            <p:ph type="title"/>
          </p:nvPr>
        </p:nvSpPr>
        <p:spPr/>
        <p:txBody>
          <a:bodyPr/>
          <a:lstStyle/>
          <a:p>
            <a:r>
              <a:rPr lang="en-GB" noProof="0" dirty="0"/>
              <a:t>Chapter 4</a:t>
            </a:r>
          </a:p>
        </p:txBody>
      </p:sp>
      <p:sp>
        <p:nvSpPr>
          <p:cNvPr id="3" name="Content Placeholder 2">
            <a:extLst>
              <a:ext uri="{FF2B5EF4-FFF2-40B4-BE49-F238E27FC236}">
                <a16:creationId xmlns:a16="http://schemas.microsoft.com/office/drawing/2014/main" id="{F197DC96-1298-80F5-2234-EE629CADD436}"/>
              </a:ext>
            </a:extLst>
          </p:cNvPr>
          <p:cNvSpPr>
            <a:spLocks noGrp="1"/>
          </p:cNvSpPr>
          <p:nvPr>
            <p:ph idx="1"/>
          </p:nvPr>
        </p:nvSpPr>
        <p:spPr>
          <a:xfrm>
            <a:off x="838200" y="1442989"/>
            <a:ext cx="9711519" cy="4891136"/>
          </a:xfrm>
        </p:spPr>
        <p:txBody>
          <a:bodyPr>
            <a:noAutofit/>
          </a:bodyPr>
          <a:lstStyle/>
          <a:p>
            <a:pPr marL="0" indent="0">
              <a:lnSpc>
                <a:spcPct val="100000"/>
              </a:lnSpc>
              <a:spcBef>
                <a:spcPts val="600"/>
              </a:spcBef>
              <a:buNone/>
            </a:pPr>
            <a:r>
              <a:rPr lang="en-GB" sz="2400" noProof="0" dirty="0"/>
              <a:t>Identifying the various approaches and styles of food service and the management activities that can contribute to success.</a:t>
            </a:r>
          </a:p>
          <a:p>
            <a:pPr marL="0" indent="0">
              <a:lnSpc>
                <a:spcPct val="100000"/>
              </a:lnSpc>
              <a:spcBef>
                <a:spcPts val="300"/>
              </a:spcBef>
              <a:buNone/>
            </a:pPr>
            <a:r>
              <a:rPr lang="en-GB" sz="2400" noProof="0" dirty="0"/>
              <a:t>This chapter covers:</a:t>
            </a:r>
          </a:p>
          <a:p>
            <a:pPr>
              <a:lnSpc>
                <a:spcPct val="100000"/>
              </a:lnSpc>
              <a:spcBef>
                <a:spcPts val="300"/>
              </a:spcBef>
              <a:buFont typeface="Wingdings" panose="05000000000000000000" pitchFamily="2" charset="2"/>
              <a:buChar char="§"/>
            </a:pPr>
            <a:r>
              <a:rPr lang="en-GB" sz="2400" noProof="0" dirty="0"/>
              <a:t>Food service concepts and delivery style</a:t>
            </a:r>
          </a:p>
          <a:p>
            <a:pPr>
              <a:lnSpc>
                <a:spcPct val="100000"/>
              </a:lnSpc>
              <a:spcBef>
                <a:spcPts val="300"/>
              </a:spcBef>
              <a:buFont typeface="Wingdings" panose="05000000000000000000" pitchFamily="2" charset="2"/>
              <a:buChar char="§"/>
            </a:pPr>
            <a:r>
              <a:rPr lang="en-GB" sz="2400" noProof="0" dirty="0"/>
              <a:t>Managing the tangibles and intangibles of service</a:t>
            </a:r>
          </a:p>
          <a:p>
            <a:pPr>
              <a:lnSpc>
                <a:spcPct val="100000"/>
              </a:lnSpc>
              <a:spcBef>
                <a:spcPts val="300"/>
              </a:spcBef>
              <a:buFont typeface="Wingdings" panose="05000000000000000000" pitchFamily="2" charset="2"/>
              <a:buChar char="§"/>
            </a:pPr>
            <a:r>
              <a:rPr lang="en-GB" sz="2400" noProof="0" dirty="0"/>
              <a:t>Challenges in managing the unpredictability, complexity and uniqueness of the customer and their demands</a:t>
            </a:r>
          </a:p>
          <a:p>
            <a:pPr>
              <a:lnSpc>
                <a:spcPct val="100000"/>
              </a:lnSpc>
              <a:spcBef>
                <a:spcPts val="300"/>
              </a:spcBef>
              <a:buFont typeface="Wingdings" panose="05000000000000000000" pitchFamily="2" charset="2"/>
              <a:buChar char="§"/>
            </a:pPr>
            <a:r>
              <a:rPr lang="en-GB" sz="2400" noProof="0" dirty="0"/>
              <a:t>Approaches to menu management, menu engineering and the balance scorecard</a:t>
            </a:r>
          </a:p>
          <a:p>
            <a:pPr>
              <a:lnSpc>
                <a:spcPct val="100000"/>
              </a:lnSpc>
              <a:spcBef>
                <a:spcPts val="300"/>
              </a:spcBef>
              <a:buFont typeface="Wingdings" panose="05000000000000000000" pitchFamily="2" charset="2"/>
              <a:buChar char="§"/>
            </a:pPr>
            <a:r>
              <a:rPr lang="en-GB" sz="2400" noProof="0" dirty="0"/>
              <a:t>Food and drink legislation and morality and ethical issues in product selling</a:t>
            </a:r>
          </a:p>
          <a:p>
            <a:pPr>
              <a:lnSpc>
                <a:spcPct val="100000"/>
              </a:lnSpc>
              <a:spcBef>
                <a:spcPts val="300"/>
              </a:spcBef>
              <a:buFont typeface="Wingdings" panose="05000000000000000000" pitchFamily="2" charset="2"/>
              <a:buChar char="§"/>
            </a:pPr>
            <a:r>
              <a:rPr lang="en-GB" sz="2400" noProof="0" dirty="0"/>
              <a:t>Tipping and the application of service delivery charges</a:t>
            </a:r>
          </a:p>
        </p:txBody>
      </p:sp>
      <p:sp>
        <p:nvSpPr>
          <p:cNvPr id="4" name="Footer Placeholder 3">
            <a:extLst>
              <a:ext uri="{FF2B5EF4-FFF2-40B4-BE49-F238E27FC236}">
                <a16:creationId xmlns:a16="http://schemas.microsoft.com/office/drawing/2014/main" id="{7A8D6F58-2495-5666-1A99-22B3F3858495}"/>
              </a:ext>
            </a:extLst>
          </p:cNvPr>
          <p:cNvSpPr>
            <a:spLocks noGrp="1"/>
          </p:cNvSpPr>
          <p:nvPr>
            <p:ph type="ftr" sz="quarter" idx="11"/>
          </p:nvPr>
        </p:nvSpPr>
        <p:spPr/>
        <p:txBody>
          <a:bodyPr/>
          <a:lstStyle/>
          <a:p>
            <a:r>
              <a:rPr lang="en-GB" noProof="0" dirty="0"/>
              <a:t>© 2026 David Graham et al. </a:t>
            </a:r>
            <a:r>
              <a:rPr lang="en-GB" i="1" noProof="0" dirty="0"/>
              <a:t>Culinary and Food Service Operations Management for Industry 5.0. </a:t>
            </a:r>
            <a:r>
              <a:rPr lang="en-GB" noProof="0" dirty="0"/>
              <a:t>Goodfellow Publishers</a:t>
            </a:r>
            <a:endParaRPr lang="en-GB" sz="1000" noProof="0" dirty="0"/>
          </a:p>
        </p:txBody>
      </p:sp>
    </p:spTree>
    <p:extLst>
      <p:ext uri="{BB962C8B-B14F-4D97-AF65-F5344CB8AC3E}">
        <p14:creationId xmlns:p14="http://schemas.microsoft.com/office/powerpoint/2010/main" val="312601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F94A-3DAA-C5B5-E0B0-21353C10C9EE}"/>
              </a:ext>
            </a:extLst>
          </p:cNvPr>
          <p:cNvSpPr>
            <a:spLocks noGrp="1"/>
          </p:cNvSpPr>
          <p:nvPr>
            <p:ph type="title"/>
          </p:nvPr>
        </p:nvSpPr>
        <p:spPr/>
        <p:txBody>
          <a:bodyPr/>
          <a:lstStyle/>
          <a:p>
            <a:r>
              <a:rPr lang="en-GB" dirty="0">
                <a:solidFill>
                  <a:srgbClr val="0070C0"/>
                </a:solidFill>
              </a:rPr>
              <a:t>Menu engineering classifications</a:t>
            </a:r>
          </a:p>
        </p:txBody>
      </p:sp>
      <p:sp>
        <p:nvSpPr>
          <p:cNvPr id="3" name="Content Placeholder 2">
            <a:extLst>
              <a:ext uri="{FF2B5EF4-FFF2-40B4-BE49-F238E27FC236}">
                <a16:creationId xmlns:a16="http://schemas.microsoft.com/office/drawing/2014/main" id="{2B112CCE-AEF2-10AE-609B-0A4FFF33FEDD}"/>
              </a:ext>
            </a:extLst>
          </p:cNvPr>
          <p:cNvSpPr>
            <a:spLocks noGrp="1"/>
          </p:cNvSpPr>
          <p:nvPr>
            <p:ph sz="half" idx="1"/>
          </p:nvPr>
        </p:nvSpPr>
        <p:spPr>
          <a:xfrm>
            <a:off x="838200" y="1690688"/>
            <a:ext cx="9613392" cy="4486275"/>
          </a:xfrm>
        </p:spPr>
        <p:txBody>
          <a:bodyPr>
            <a:normAutofit/>
          </a:bodyPr>
          <a:lstStyle/>
          <a:p>
            <a:pPr lvl="0" algn="just">
              <a:lnSpc>
                <a:spcPct val="100000"/>
              </a:lnSpc>
              <a:spcBef>
                <a:spcPts val="0"/>
              </a:spcBef>
              <a:spcAft>
                <a:spcPts val="600"/>
              </a:spcAft>
              <a:buFont typeface="Wingdings" panose="05000000000000000000" pitchFamily="2" charset="2"/>
              <a:buChar char="§"/>
            </a:pPr>
            <a:r>
              <a:rPr lang="en-GB" sz="2400" b="1" kern="0" dirty="0">
                <a:solidFill>
                  <a:srgbClr val="000000"/>
                </a:solidFill>
                <a:effectLst/>
                <a:ea typeface="Times New Roman" panose="02020603050405020304" pitchFamily="18" charset="0"/>
                <a:cs typeface="Noto Sans Symbols"/>
              </a:rPr>
              <a:t>Stars</a:t>
            </a:r>
            <a:r>
              <a:rPr lang="en-GB" sz="2400" kern="0" dirty="0">
                <a:solidFill>
                  <a:srgbClr val="000000"/>
                </a:solidFill>
                <a:effectLst/>
                <a:ea typeface="Times New Roman" panose="02020603050405020304" pitchFamily="18" charset="0"/>
                <a:cs typeface="Noto Sans Symbols"/>
              </a:rPr>
              <a:t> </a:t>
            </a:r>
            <a:r>
              <a:rPr lang="en-GB" sz="2400" kern="0" dirty="0">
                <a:effectLst/>
                <a:ea typeface="Times New Roman" panose="02020603050405020304" pitchFamily="18" charset="0"/>
                <a:cs typeface="Noto Sans Symbols"/>
              </a:rPr>
              <a:t>are good</a:t>
            </a:r>
            <a:r>
              <a:rPr lang="en-GB" sz="2400" kern="0" dirty="0">
                <a:solidFill>
                  <a:srgbClr val="000000"/>
                </a:solidFill>
                <a:effectLst/>
                <a:ea typeface="Times New Roman" panose="02020603050405020304" pitchFamily="18" charset="0"/>
                <a:cs typeface="Noto Sans Symbols"/>
              </a:rPr>
              <a:t> dishes that are both popular and profitable</a:t>
            </a:r>
            <a:endParaRPr lang="en-GB" sz="2400" kern="100" dirty="0">
              <a:effectLst/>
              <a:ea typeface="Noto Sans Symbols"/>
              <a:cs typeface="Noto Sans Symbols"/>
            </a:endParaRPr>
          </a:p>
          <a:p>
            <a:pPr lvl="0" algn="just">
              <a:lnSpc>
                <a:spcPct val="100000"/>
              </a:lnSpc>
              <a:spcBef>
                <a:spcPts val="0"/>
              </a:spcBef>
              <a:spcAft>
                <a:spcPts val="600"/>
              </a:spcAft>
              <a:buFont typeface="Wingdings" panose="05000000000000000000" pitchFamily="2" charset="2"/>
              <a:buChar char="§"/>
            </a:pPr>
            <a:r>
              <a:rPr lang="en-GB" sz="2400" b="1" kern="0" dirty="0">
                <a:solidFill>
                  <a:srgbClr val="000000"/>
                </a:solidFill>
                <a:effectLst/>
                <a:ea typeface="Times New Roman" panose="02020603050405020304" pitchFamily="18" charset="0"/>
                <a:cs typeface="Noto Sans Symbols"/>
              </a:rPr>
              <a:t>Puzzles</a:t>
            </a:r>
            <a:r>
              <a:rPr lang="en-GB" sz="2400" kern="0" dirty="0">
                <a:solidFill>
                  <a:srgbClr val="000000"/>
                </a:solidFill>
                <a:effectLst/>
                <a:ea typeface="Times New Roman" panose="02020603050405020304" pitchFamily="18" charset="0"/>
                <a:cs typeface="Noto Sans Symbols"/>
              </a:rPr>
              <a:t> are potentially profitable, but they are not selling, this is often because of one </a:t>
            </a:r>
            <a:r>
              <a:rPr lang="en-GB" sz="2400" kern="0" dirty="0">
                <a:effectLst/>
                <a:ea typeface="Times New Roman" panose="02020603050405020304" pitchFamily="18" charset="0"/>
                <a:cs typeface="Times New Roman" panose="02020603050405020304" pitchFamily="18" charset="0"/>
              </a:rPr>
              <a:t>or more of the following:</a:t>
            </a:r>
            <a:endParaRPr lang="en-GB" sz="2400" kern="100" dirty="0">
              <a:effectLst/>
              <a:ea typeface="Aptos" panose="020B0004020202020204" pitchFamily="34" charset="0"/>
              <a:cs typeface="Times New Roman" panose="02020603050405020304" pitchFamily="18" charset="0"/>
            </a:endParaRPr>
          </a:p>
          <a:p>
            <a:pPr lvl="1" algn="just">
              <a:lnSpc>
                <a:spcPct val="100000"/>
              </a:lnSpc>
              <a:spcBef>
                <a:spcPts val="0"/>
              </a:spcBef>
              <a:spcAft>
                <a:spcPts val="600"/>
              </a:spcAft>
              <a:buFont typeface="Wingdings" panose="05000000000000000000" pitchFamily="2" charset="2"/>
              <a:buChar char="§"/>
            </a:pPr>
            <a:r>
              <a:rPr lang="en-GB" kern="0" dirty="0">
                <a:solidFill>
                  <a:srgbClr val="000000"/>
                </a:solidFill>
                <a:effectLst/>
                <a:ea typeface="Times New Roman" panose="02020603050405020304" pitchFamily="18" charset="0"/>
                <a:cs typeface="Times New Roman" panose="02020603050405020304" pitchFamily="18" charset="0"/>
              </a:rPr>
              <a:t>They are not very good</a:t>
            </a:r>
            <a:endParaRPr lang="en-GB" kern="100" dirty="0">
              <a:effectLst/>
              <a:ea typeface="Times New Roman" panose="02020603050405020304" pitchFamily="18" charset="0"/>
              <a:cs typeface="Times New Roman" panose="02020603050405020304" pitchFamily="18" charset="0"/>
            </a:endParaRPr>
          </a:p>
          <a:p>
            <a:pPr lvl="1" algn="just">
              <a:lnSpc>
                <a:spcPct val="100000"/>
              </a:lnSpc>
              <a:spcBef>
                <a:spcPts val="0"/>
              </a:spcBef>
              <a:spcAft>
                <a:spcPts val="600"/>
              </a:spcAft>
              <a:buFont typeface="Wingdings" panose="05000000000000000000" pitchFamily="2" charset="2"/>
              <a:buChar char="§"/>
            </a:pPr>
            <a:r>
              <a:rPr lang="en-GB" kern="0" dirty="0">
                <a:solidFill>
                  <a:srgbClr val="000000"/>
                </a:solidFill>
                <a:effectLst/>
                <a:ea typeface="Times New Roman" panose="02020603050405020304" pitchFamily="18" charset="0"/>
                <a:cs typeface="Times New Roman" panose="02020603050405020304" pitchFamily="18" charset="0"/>
              </a:rPr>
              <a:t>They are overpriced</a:t>
            </a:r>
            <a:endParaRPr lang="en-GB" kern="100" dirty="0">
              <a:effectLst/>
              <a:ea typeface="Times New Roman" panose="02020603050405020304" pitchFamily="18" charset="0"/>
              <a:cs typeface="Times New Roman" panose="02020603050405020304" pitchFamily="18" charset="0"/>
            </a:endParaRPr>
          </a:p>
          <a:p>
            <a:pPr lvl="1" algn="just">
              <a:lnSpc>
                <a:spcPct val="100000"/>
              </a:lnSpc>
              <a:spcBef>
                <a:spcPts val="0"/>
              </a:spcBef>
              <a:spcAft>
                <a:spcPts val="600"/>
              </a:spcAft>
              <a:buFont typeface="Wingdings" panose="05000000000000000000" pitchFamily="2" charset="2"/>
              <a:buChar char="§"/>
            </a:pPr>
            <a:r>
              <a:rPr lang="en-GB" kern="0" dirty="0">
                <a:solidFill>
                  <a:srgbClr val="000000"/>
                </a:solidFill>
                <a:effectLst/>
                <a:ea typeface="Times New Roman" panose="02020603050405020304" pitchFamily="18" charset="0"/>
                <a:cs typeface="Times New Roman" panose="02020603050405020304" pitchFamily="18" charset="0"/>
              </a:rPr>
              <a:t>They are the wrong dishes</a:t>
            </a:r>
            <a:endParaRPr lang="en-GB" kern="100" dirty="0">
              <a:effectLst/>
              <a:ea typeface="Aptos" panose="020B0004020202020204" pitchFamily="34" charset="0"/>
              <a:cs typeface="Times New Roman" panose="02020603050405020304" pitchFamily="18" charset="0"/>
            </a:endParaRPr>
          </a:p>
          <a:p>
            <a:pPr lvl="0" algn="just">
              <a:lnSpc>
                <a:spcPct val="100000"/>
              </a:lnSpc>
              <a:spcBef>
                <a:spcPts val="0"/>
              </a:spcBef>
              <a:spcAft>
                <a:spcPts val="600"/>
              </a:spcAft>
              <a:buFont typeface="Wingdings" panose="05000000000000000000" pitchFamily="2" charset="2"/>
              <a:buChar char="§"/>
            </a:pPr>
            <a:r>
              <a:rPr lang="en-GB" sz="2400" b="1" kern="0" dirty="0">
                <a:solidFill>
                  <a:srgbClr val="000000"/>
                </a:solidFill>
                <a:effectLst/>
                <a:ea typeface="Times New Roman" panose="02020603050405020304" pitchFamily="18" charset="0"/>
                <a:cs typeface="Noto Sans Symbols"/>
              </a:rPr>
              <a:t>Dogs</a:t>
            </a:r>
            <a:r>
              <a:rPr lang="en-GB" sz="2400" kern="0" dirty="0">
                <a:solidFill>
                  <a:srgbClr val="000000"/>
                </a:solidFill>
                <a:effectLst/>
                <a:ea typeface="Times New Roman" panose="02020603050405020304" pitchFamily="18" charset="0"/>
                <a:cs typeface="Noto Sans Symbols"/>
              </a:rPr>
              <a:t> are the poor performers, less popular and less profitable, generally poor new dishes</a:t>
            </a:r>
          </a:p>
          <a:p>
            <a:pPr lvl="0" algn="just">
              <a:lnSpc>
                <a:spcPct val="100000"/>
              </a:lnSpc>
              <a:spcBef>
                <a:spcPts val="0"/>
              </a:spcBef>
              <a:spcAft>
                <a:spcPts val="600"/>
              </a:spcAft>
              <a:buFont typeface="Wingdings" panose="05000000000000000000" pitchFamily="2" charset="2"/>
              <a:buChar char="§"/>
            </a:pPr>
            <a:r>
              <a:rPr lang="en-GB" sz="2400" b="1" kern="0" dirty="0">
                <a:solidFill>
                  <a:srgbClr val="000000"/>
                </a:solidFill>
                <a:effectLst/>
                <a:ea typeface="Times New Roman" panose="02020603050405020304" pitchFamily="18" charset="0"/>
                <a:cs typeface="Noto Sans Symbols"/>
              </a:rPr>
              <a:t>Plough horses </a:t>
            </a:r>
            <a:r>
              <a:rPr lang="en-GB" sz="2400" kern="0" dirty="0">
                <a:solidFill>
                  <a:srgbClr val="000000"/>
                </a:solidFill>
                <a:effectLst/>
                <a:ea typeface="Times New Roman" panose="02020603050405020304" pitchFamily="18" charset="0"/>
                <a:cs typeface="Noto Sans Symbols"/>
              </a:rPr>
              <a:t>are the workers on the menu - the only problem is that they are not very profitable</a:t>
            </a:r>
            <a:endParaRPr lang="en-GB" sz="2400" kern="100" dirty="0">
              <a:effectLst/>
              <a:ea typeface="Noto Sans Symbols"/>
              <a:cs typeface="Noto Sans Symbols"/>
            </a:endParaRPr>
          </a:p>
          <a:p>
            <a:endParaRPr lang="en-GB" dirty="0"/>
          </a:p>
        </p:txBody>
      </p:sp>
      <p:sp>
        <p:nvSpPr>
          <p:cNvPr id="6" name="Rectangle 5">
            <a:extLst>
              <a:ext uri="{FF2B5EF4-FFF2-40B4-BE49-F238E27FC236}">
                <a16:creationId xmlns:a16="http://schemas.microsoft.com/office/drawing/2014/main" id="{1B46CCE7-8E24-8CFD-5AD6-693C436D4BD6}"/>
              </a:ext>
            </a:extLst>
          </p:cNvPr>
          <p:cNvSpPr/>
          <p:nvPr/>
        </p:nvSpPr>
        <p:spPr>
          <a:xfrm>
            <a:off x="3238500" y="1771650"/>
            <a:ext cx="5715000" cy="3314700"/>
          </a:xfrm>
          <a:prstGeom prst="rect">
            <a:avLst/>
          </a:prstGeom>
          <a:noFill/>
          <a:ln>
            <a:noFill/>
          </a:ln>
        </p:spPr>
        <p:txBody>
          <a:bodyPr spcFirstLastPara="1" wrap="square" lIns="91425" tIns="91425" rIns="91425" bIns="91425" anchor="ctr" anchorCtr="0">
            <a:noAutofit/>
          </a:bodyPr>
          <a:lstStyle/>
          <a:p>
            <a:pPr>
              <a:lnSpc>
                <a:spcPct val="115000"/>
              </a:lnSpc>
              <a:spcAft>
                <a:spcPts val="800"/>
              </a:spcAft>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20" name="Rectangle 14">
            <a:extLst>
              <a:ext uri="{FF2B5EF4-FFF2-40B4-BE49-F238E27FC236}">
                <a16:creationId xmlns:a16="http://schemas.microsoft.com/office/drawing/2014/main" id="{7D3EF8F2-90F8-7E38-34D8-055D08C81D0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 name="Rectangle 25">
            <a:extLst>
              <a:ext uri="{FF2B5EF4-FFF2-40B4-BE49-F238E27FC236}">
                <a16:creationId xmlns:a16="http://schemas.microsoft.com/office/drawing/2014/main" id="{90A155F0-5277-53FB-2F74-CFF0C7F3BCED}"/>
              </a:ext>
            </a:extLst>
          </p:cNvPr>
          <p:cNvSpPr>
            <a:spLocks noChangeArrowheads="1"/>
          </p:cNvSpPr>
          <p:nvPr/>
        </p:nvSpPr>
        <p:spPr bwMode="auto">
          <a:xfrm>
            <a:off x="0" y="3771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Footer Placeholder 3">
            <a:extLst>
              <a:ext uri="{FF2B5EF4-FFF2-40B4-BE49-F238E27FC236}">
                <a16:creationId xmlns:a16="http://schemas.microsoft.com/office/drawing/2014/main" id="{4D17E2F5-5D5C-4B29-2B18-584FF252EC5D}"/>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01466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3E88-7ABB-382D-3CF8-4191E937FF4C}"/>
              </a:ext>
            </a:extLst>
          </p:cNvPr>
          <p:cNvSpPr>
            <a:spLocks noGrp="1"/>
          </p:cNvSpPr>
          <p:nvPr>
            <p:ph type="title"/>
          </p:nvPr>
        </p:nvSpPr>
        <p:spPr/>
        <p:txBody>
          <a:bodyPr/>
          <a:lstStyle/>
          <a:p>
            <a:r>
              <a:rPr lang="en-GB" dirty="0"/>
              <a:t>Balanced Scorecard</a:t>
            </a:r>
          </a:p>
        </p:txBody>
      </p:sp>
      <p:sp>
        <p:nvSpPr>
          <p:cNvPr id="3" name="Content Placeholder 2">
            <a:extLst>
              <a:ext uri="{FF2B5EF4-FFF2-40B4-BE49-F238E27FC236}">
                <a16:creationId xmlns:a16="http://schemas.microsoft.com/office/drawing/2014/main" id="{71F0520E-A6C1-1329-7056-00DBCE2013DD}"/>
              </a:ext>
            </a:extLst>
          </p:cNvPr>
          <p:cNvSpPr>
            <a:spLocks noGrp="1"/>
          </p:cNvSpPr>
          <p:nvPr>
            <p:ph idx="1"/>
          </p:nvPr>
        </p:nvSpPr>
        <p:spPr/>
        <p:txBody>
          <a:bodyPr>
            <a:normAutofit/>
          </a:bodyPr>
          <a:lstStyle/>
          <a:p>
            <a:pPr>
              <a:buFont typeface="Wingdings" panose="05000000000000000000" pitchFamily="2" charset="2"/>
              <a:buChar char="§"/>
            </a:pPr>
            <a:r>
              <a:rPr lang="en-GB" sz="2400" dirty="0"/>
              <a:t>The Balanced Scorecard (BSC) is a </a:t>
            </a:r>
            <a:r>
              <a:rPr lang="en-GB" sz="2400" i="1" dirty="0"/>
              <a:t>management </a:t>
            </a:r>
            <a:r>
              <a:rPr lang="en-GB" sz="2400" dirty="0"/>
              <a:t>system not a </a:t>
            </a:r>
            <a:r>
              <a:rPr lang="en-GB" sz="2400" i="1" dirty="0"/>
              <a:t>measurement </a:t>
            </a:r>
            <a:r>
              <a:rPr lang="en-GB" sz="2400" dirty="0"/>
              <a:t>system. </a:t>
            </a:r>
          </a:p>
          <a:p>
            <a:pPr>
              <a:buFont typeface="Wingdings" panose="05000000000000000000" pitchFamily="2" charset="2"/>
              <a:buChar char="§"/>
            </a:pPr>
            <a:r>
              <a:rPr lang="en-GB" sz="2400" dirty="0"/>
              <a:t>The framework derives from the business mission statement and measures performance in four perspectives:</a:t>
            </a:r>
          </a:p>
          <a:p>
            <a:pPr lvl="1">
              <a:buFont typeface="Wingdings" panose="05000000000000000000" pitchFamily="2" charset="2"/>
              <a:buChar char="§"/>
            </a:pPr>
            <a:r>
              <a:rPr lang="en-GB" dirty="0"/>
              <a:t>Finance (how do look to the owners/shareholders?)</a:t>
            </a:r>
          </a:p>
          <a:p>
            <a:pPr lvl="1">
              <a:buFont typeface="Wingdings" panose="05000000000000000000" pitchFamily="2" charset="2"/>
              <a:buChar char="§"/>
            </a:pPr>
            <a:r>
              <a:rPr lang="en-GB" dirty="0"/>
              <a:t>Customers (how do customers see us?)</a:t>
            </a:r>
          </a:p>
          <a:p>
            <a:pPr lvl="1">
              <a:buFont typeface="Wingdings" panose="05000000000000000000" pitchFamily="2" charset="2"/>
              <a:buChar char="§"/>
            </a:pPr>
            <a:r>
              <a:rPr lang="en-GB" dirty="0"/>
              <a:t>Internal business processes (what must we excel at?)</a:t>
            </a:r>
          </a:p>
          <a:p>
            <a:pPr lvl="1">
              <a:buFont typeface="Wingdings" panose="05000000000000000000" pitchFamily="2" charset="2"/>
              <a:buChar char="§"/>
            </a:pPr>
            <a:r>
              <a:rPr lang="en-GB" dirty="0"/>
              <a:t>Learning and growth (can we improve and create value?).</a:t>
            </a:r>
          </a:p>
          <a:p>
            <a:pPr>
              <a:buFont typeface="Wingdings" panose="05000000000000000000" pitchFamily="2" charset="2"/>
              <a:buChar char="§"/>
            </a:pPr>
            <a:r>
              <a:rPr lang="en-GB" sz="2400" dirty="0"/>
              <a:t>It is a powerful tool, but it does have some drawbacks.</a:t>
            </a:r>
          </a:p>
          <a:p>
            <a:pPr>
              <a:buFont typeface="Wingdings" panose="05000000000000000000" pitchFamily="2" charset="2"/>
              <a:buChar char="§"/>
            </a:pPr>
            <a:r>
              <a:rPr lang="en-GB" sz="2400" dirty="0"/>
              <a:t>The Balanced Scorecard is further discussed in Chapter 10</a:t>
            </a:r>
          </a:p>
          <a:p>
            <a:endParaRPr lang="en-GB" dirty="0"/>
          </a:p>
        </p:txBody>
      </p:sp>
      <p:sp>
        <p:nvSpPr>
          <p:cNvPr id="4" name="Footer Placeholder 3">
            <a:extLst>
              <a:ext uri="{FF2B5EF4-FFF2-40B4-BE49-F238E27FC236}">
                <a16:creationId xmlns:a16="http://schemas.microsoft.com/office/drawing/2014/main" id="{C18D2CC4-7448-9233-D8E5-10FAD849C38F}"/>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073489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D5D2-7859-2C4C-EEA0-DCF19EAA26B3}"/>
              </a:ext>
            </a:extLst>
          </p:cNvPr>
          <p:cNvSpPr>
            <a:spLocks noGrp="1"/>
          </p:cNvSpPr>
          <p:nvPr>
            <p:ph type="title"/>
          </p:nvPr>
        </p:nvSpPr>
        <p:spPr/>
        <p:txBody>
          <a:bodyPr>
            <a:normAutofit/>
          </a:bodyPr>
          <a:lstStyle/>
          <a:p>
            <a:r>
              <a:rPr lang="en-GB" dirty="0">
                <a:solidFill>
                  <a:srgbClr val="0070C0"/>
                </a:solidFill>
                <a:effectLst/>
                <a:ea typeface="Times New Roman" panose="02020603050405020304" pitchFamily="18" charset="0"/>
                <a:cs typeface="Times New Roman" panose="02020603050405020304" pitchFamily="18" charset="0"/>
              </a:rPr>
              <a:t>Food and drink legislation</a:t>
            </a:r>
            <a:endParaRPr lang="en-GB" dirty="0">
              <a:solidFill>
                <a:srgbClr val="0070C0"/>
              </a:solidFill>
            </a:endParaRPr>
          </a:p>
        </p:txBody>
      </p:sp>
      <p:sp>
        <p:nvSpPr>
          <p:cNvPr id="3" name="Content Placeholder 2">
            <a:extLst>
              <a:ext uri="{FF2B5EF4-FFF2-40B4-BE49-F238E27FC236}">
                <a16:creationId xmlns:a16="http://schemas.microsoft.com/office/drawing/2014/main" id="{AD8517D5-983C-7097-46AF-E612EEFCFBBC}"/>
              </a:ext>
            </a:extLst>
          </p:cNvPr>
          <p:cNvSpPr>
            <a:spLocks noGrp="1"/>
          </p:cNvSpPr>
          <p:nvPr>
            <p:ph sz="half" idx="1"/>
          </p:nvPr>
        </p:nvSpPr>
        <p:spPr>
          <a:xfrm>
            <a:off x="838201" y="1712911"/>
            <a:ext cx="4934802" cy="3964557"/>
          </a:xfrm>
        </p:spPr>
        <p:txBody>
          <a:bodyPr>
            <a:noAutofit/>
          </a:bodyPr>
          <a:lstStyle/>
          <a:p>
            <a:pPr marL="0" indent="0">
              <a:buNone/>
            </a:pPr>
            <a:r>
              <a:rPr lang="en-GB" sz="2400" b="1" dirty="0"/>
              <a:t>Premises</a:t>
            </a:r>
          </a:p>
          <a:p>
            <a:pPr>
              <a:lnSpc>
                <a:spcPct val="100000"/>
              </a:lnSpc>
              <a:spcBef>
                <a:spcPts val="600"/>
              </a:spcBef>
              <a:buFont typeface="Wingdings" panose="05000000000000000000" pitchFamily="2" charset="2"/>
              <a:buChar char="§"/>
            </a:pPr>
            <a:r>
              <a:rPr lang="en-GB" sz="2400" kern="100" dirty="0">
                <a:effectLst/>
                <a:ea typeface="Noto Sans Symbols"/>
                <a:cs typeface="Noto Sans Symbols"/>
              </a:rPr>
              <a:t>Premises licence (England and Wales)</a:t>
            </a:r>
          </a:p>
          <a:p>
            <a:pPr>
              <a:lnSpc>
                <a:spcPct val="100000"/>
              </a:lnSpc>
              <a:spcBef>
                <a:spcPts val="600"/>
              </a:spcBef>
              <a:buFont typeface="Wingdings" panose="05000000000000000000" pitchFamily="2" charset="2"/>
              <a:buChar char="§"/>
            </a:pPr>
            <a:r>
              <a:rPr lang="en-GB" sz="2400" kern="100" dirty="0">
                <a:effectLst/>
                <a:ea typeface="Noto Sans Symbols"/>
                <a:cs typeface="Noto Sans Symbols"/>
              </a:rPr>
              <a:t>Alcohol licensing</a:t>
            </a:r>
          </a:p>
          <a:p>
            <a:pPr>
              <a:lnSpc>
                <a:spcPct val="100000"/>
              </a:lnSpc>
              <a:spcBef>
                <a:spcPts val="600"/>
              </a:spcBef>
              <a:buFont typeface="Wingdings" panose="05000000000000000000" pitchFamily="2" charset="2"/>
              <a:buChar char="§"/>
            </a:pPr>
            <a:r>
              <a:rPr lang="en-GB" sz="2400" kern="100" dirty="0">
                <a:ea typeface="Noto Sans Symbols"/>
                <a:cs typeface="Noto Sans Symbols"/>
              </a:rPr>
              <a:t>P</a:t>
            </a:r>
            <a:r>
              <a:rPr lang="en-GB" sz="2400" kern="100" dirty="0">
                <a:effectLst/>
                <a:ea typeface="Noto Sans Symbols"/>
                <a:cs typeface="Noto Sans Symbols"/>
              </a:rPr>
              <a:t>ersonal licences </a:t>
            </a:r>
          </a:p>
          <a:p>
            <a:pPr>
              <a:lnSpc>
                <a:spcPct val="100000"/>
              </a:lnSpc>
              <a:spcBef>
                <a:spcPts val="600"/>
              </a:spcBef>
              <a:buFont typeface="Wingdings" panose="05000000000000000000" pitchFamily="2" charset="2"/>
              <a:buChar char="§"/>
            </a:pPr>
            <a:r>
              <a:rPr lang="en-GB" sz="2400" kern="100" dirty="0">
                <a:effectLst/>
                <a:ea typeface="Noto Sans Symbols"/>
                <a:cs typeface="Noto Sans Symbols"/>
              </a:rPr>
              <a:t>Licence to play live or recorded music</a:t>
            </a:r>
          </a:p>
          <a:p>
            <a:pPr>
              <a:lnSpc>
                <a:spcPct val="100000"/>
              </a:lnSpc>
              <a:spcBef>
                <a:spcPts val="600"/>
              </a:spcBef>
              <a:buFont typeface="Wingdings" panose="05000000000000000000" pitchFamily="2" charset="2"/>
              <a:buChar char="§"/>
            </a:pPr>
            <a:r>
              <a:rPr lang="en-GB" sz="2400" kern="100" dirty="0">
                <a:effectLst/>
                <a:ea typeface="Noto Sans Symbols"/>
                <a:cs typeface="Noto Sans Symbols"/>
              </a:rPr>
              <a:t>Entertainment Licensing</a:t>
            </a:r>
          </a:p>
          <a:p>
            <a:pPr>
              <a:lnSpc>
                <a:spcPct val="100000"/>
              </a:lnSpc>
              <a:spcBef>
                <a:spcPts val="600"/>
              </a:spcBef>
              <a:buFont typeface="Wingdings" panose="05000000000000000000" pitchFamily="2" charset="2"/>
              <a:buChar char="§"/>
            </a:pPr>
            <a:r>
              <a:rPr lang="en-GB" sz="2400" kern="100" dirty="0">
                <a:effectLst/>
                <a:ea typeface="Noto Sans Symbols"/>
                <a:cs typeface="Noto Sans Symbols"/>
              </a:rPr>
              <a:t>Food Standards Agency</a:t>
            </a:r>
            <a:endParaRPr lang="en-GB" sz="2400" dirty="0"/>
          </a:p>
        </p:txBody>
      </p:sp>
      <p:sp>
        <p:nvSpPr>
          <p:cNvPr id="4" name="Content Placeholder 3">
            <a:extLst>
              <a:ext uri="{FF2B5EF4-FFF2-40B4-BE49-F238E27FC236}">
                <a16:creationId xmlns:a16="http://schemas.microsoft.com/office/drawing/2014/main" id="{48D73235-2E07-45E0-16B3-49D5E8A539E8}"/>
              </a:ext>
            </a:extLst>
          </p:cNvPr>
          <p:cNvSpPr>
            <a:spLocks noGrp="1"/>
          </p:cNvSpPr>
          <p:nvPr>
            <p:ph sz="half" idx="2"/>
          </p:nvPr>
        </p:nvSpPr>
        <p:spPr>
          <a:xfrm>
            <a:off x="6172200" y="1690688"/>
            <a:ext cx="5181600" cy="4486275"/>
          </a:xfrm>
        </p:spPr>
        <p:txBody>
          <a:bodyPr>
            <a:noAutofit/>
          </a:bodyPr>
          <a:lstStyle/>
          <a:p>
            <a:pPr algn="just">
              <a:lnSpc>
                <a:spcPct val="100000"/>
              </a:lnSpc>
              <a:spcBef>
                <a:spcPts val="600"/>
              </a:spcBef>
              <a:buNone/>
            </a:pPr>
            <a:r>
              <a:rPr lang="en-GB" sz="2400" b="1" kern="0" dirty="0">
                <a:effectLst/>
                <a:ea typeface="Times New Roman" panose="02020603050405020304" pitchFamily="18" charset="0"/>
                <a:cs typeface="Times New Roman" panose="02020603050405020304" pitchFamily="18" charset="0"/>
              </a:rPr>
              <a:t>Employment law</a:t>
            </a:r>
          </a:p>
          <a:p>
            <a:pPr lvl="0" algn="just">
              <a:lnSpc>
                <a:spcPct val="100000"/>
              </a:lnSpc>
              <a:spcBef>
                <a:spcPts val="6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Deduction for wages.</a:t>
            </a:r>
            <a:endParaRPr lang="en-GB" sz="2400" kern="100" dirty="0">
              <a:effectLst/>
              <a:ea typeface="Noto Sans Symbols"/>
              <a:cs typeface="Times New Roman" panose="02020603050405020304" pitchFamily="18" charset="0"/>
            </a:endParaRPr>
          </a:p>
          <a:p>
            <a:pPr lvl="0" algn="just">
              <a:lnSpc>
                <a:spcPct val="100000"/>
              </a:lnSpc>
              <a:spcBef>
                <a:spcPts val="6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Minimum wages.</a:t>
            </a:r>
            <a:endParaRPr lang="en-GB" sz="2400" kern="100" dirty="0">
              <a:effectLst/>
              <a:ea typeface="Noto Sans Symbols"/>
              <a:cs typeface="Times New Roman" panose="02020603050405020304" pitchFamily="18" charset="0"/>
            </a:endParaRPr>
          </a:p>
          <a:p>
            <a:pPr lvl="0" algn="just">
              <a:lnSpc>
                <a:spcPct val="100000"/>
              </a:lnSpc>
              <a:spcBef>
                <a:spcPts val="6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Paid holidays.</a:t>
            </a:r>
            <a:endParaRPr lang="en-GB" sz="2400" kern="100" dirty="0">
              <a:effectLst/>
              <a:ea typeface="Noto Sans Symbols"/>
              <a:cs typeface="Times New Roman" panose="02020603050405020304" pitchFamily="18" charset="0"/>
            </a:endParaRPr>
          </a:p>
          <a:p>
            <a:pPr lvl="0" algn="just">
              <a:lnSpc>
                <a:spcPct val="100000"/>
              </a:lnSpc>
              <a:spcBef>
                <a:spcPts val="6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Discrimination.</a:t>
            </a:r>
            <a:endParaRPr lang="en-GB" sz="2400" kern="100" dirty="0">
              <a:effectLst/>
              <a:ea typeface="Noto Sans Symbols"/>
              <a:cs typeface="Times New Roman" panose="02020603050405020304" pitchFamily="18" charset="0"/>
            </a:endParaRPr>
          </a:p>
          <a:p>
            <a:pPr lvl="0" algn="just">
              <a:lnSpc>
                <a:spcPct val="100000"/>
              </a:lnSpc>
              <a:spcBef>
                <a:spcPts val="6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Maternity leave.</a:t>
            </a:r>
            <a:endParaRPr lang="en-GB" sz="2400" kern="100" dirty="0">
              <a:effectLst/>
              <a:ea typeface="Noto Sans Symbols"/>
              <a:cs typeface="Times New Roman" panose="02020603050405020304" pitchFamily="18" charset="0"/>
            </a:endParaRPr>
          </a:p>
          <a:p>
            <a:pPr lvl="0" algn="just">
              <a:lnSpc>
                <a:spcPct val="100000"/>
              </a:lnSpc>
              <a:spcBef>
                <a:spcPts val="6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Dismissal.</a:t>
            </a:r>
            <a:endParaRPr lang="en-GB" sz="2400" kern="100" dirty="0">
              <a:effectLst/>
              <a:ea typeface="Noto Sans Symbols"/>
              <a:cs typeface="Times New Roman" panose="02020603050405020304" pitchFamily="18" charset="0"/>
            </a:endParaRPr>
          </a:p>
          <a:p>
            <a:pPr lvl="0" algn="just">
              <a:lnSpc>
                <a:spcPct val="100000"/>
              </a:lnSpc>
              <a:spcBef>
                <a:spcPts val="6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Times New Roman" panose="02020603050405020304" pitchFamily="18" charset="0"/>
              </a:rPr>
              <a:t>Sick pay.</a:t>
            </a:r>
            <a:endParaRPr lang="en-GB" sz="2400" kern="100" dirty="0">
              <a:effectLst/>
              <a:ea typeface="Noto Sans Symbols"/>
              <a:cs typeface="Times New Roman" panose="02020603050405020304" pitchFamily="18" charset="0"/>
            </a:endParaRPr>
          </a:p>
          <a:p>
            <a:pPr algn="just">
              <a:lnSpc>
                <a:spcPct val="150000"/>
              </a:lnSpc>
              <a:spcAft>
                <a:spcPts val="800"/>
              </a:spcAft>
              <a:buNone/>
            </a:pPr>
            <a:endParaRPr lang="en-GB"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GB" sz="18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220BCFA7-1A4E-72EB-0D78-7C0ABB2492AB}"/>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042658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385F-88ED-A2B2-DAFE-4F50665F09EC}"/>
              </a:ext>
            </a:extLst>
          </p:cNvPr>
          <p:cNvSpPr>
            <a:spLocks noGrp="1"/>
          </p:cNvSpPr>
          <p:nvPr>
            <p:ph type="title"/>
          </p:nvPr>
        </p:nvSpPr>
        <p:spPr/>
        <p:txBody>
          <a:bodyPr/>
          <a:lstStyle/>
          <a:p>
            <a:r>
              <a:rPr kumimoji="0" lang="en-GB" sz="4400" i="0" u="none" strike="noStrike" kern="1200" cap="none" spc="0" normalizeH="0" baseline="0" noProof="0" dirty="0">
                <a:ln>
                  <a:noFill/>
                </a:ln>
                <a:solidFill>
                  <a:srgbClr val="0070C0"/>
                </a:solidFill>
                <a:effectLst/>
                <a:uLnTx/>
                <a:uFillTx/>
                <a:ea typeface="Times New Roman" panose="02020603050405020304" pitchFamily="18" charset="0"/>
                <a:cs typeface="Times New Roman" panose="02020603050405020304" pitchFamily="18" charset="0"/>
              </a:rPr>
              <a:t>Food and drink legislation </a:t>
            </a:r>
            <a:r>
              <a:rPr kumimoji="0" lang="en-GB" sz="2000" i="0" u="none" strike="noStrike" kern="1200" cap="none" spc="0" normalizeH="0" baseline="0" noProof="0" dirty="0">
                <a:ln>
                  <a:noFill/>
                </a:ln>
                <a:solidFill>
                  <a:srgbClr val="0070C0"/>
                </a:solidFill>
                <a:effectLst/>
                <a:uLnTx/>
                <a:uFillTx/>
                <a:ea typeface="Times New Roman" panose="02020603050405020304" pitchFamily="18" charset="0"/>
                <a:cs typeface="Times New Roman" panose="02020603050405020304" pitchFamily="18" charset="0"/>
              </a:rPr>
              <a:t>(cont`d)</a:t>
            </a:r>
            <a:endParaRPr lang="en-GB" sz="2000" dirty="0">
              <a:solidFill>
                <a:srgbClr val="0070C0"/>
              </a:solidFill>
            </a:endParaRPr>
          </a:p>
        </p:txBody>
      </p:sp>
      <p:sp>
        <p:nvSpPr>
          <p:cNvPr id="3" name="Content Placeholder 2">
            <a:extLst>
              <a:ext uri="{FF2B5EF4-FFF2-40B4-BE49-F238E27FC236}">
                <a16:creationId xmlns:a16="http://schemas.microsoft.com/office/drawing/2014/main" id="{03D5DE22-BB49-C6F7-3327-66C4AD9D59D7}"/>
              </a:ext>
            </a:extLst>
          </p:cNvPr>
          <p:cNvSpPr>
            <a:spLocks noGrp="1"/>
          </p:cNvSpPr>
          <p:nvPr>
            <p:ph sz="half" idx="1"/>
          </p:nvPr>
        </p:nvSpPr>
        <p:spPr>
          <a:xfrm>
            <a:off x="838200" y="1825625"/>
            <a:ext cx="4675496" cy="4351338"/>
          </a:xfrm>
        </p:spPr>
        <p:txBody>
          <a:bodyPr>
            <a:noAutofit/>
          </a:bodyPr>
          <a:lstStyle/>
          <a:p>
            <a:pPr>
              <a:lnSpc>
                <a:spcPct val="100000"/>
              </a:lnSpc>
              <a:spcBef>
                <a:spcPts val="300"/>
              </a:spcBef>
              <a:buFont typeface="Wingdings" panose="05000000000000000000" pitchFamily="2" charset="2"/>
              <a:buChar char="§"/>
            </a:pPr>
            <a:r>
              <a:rPr lang="en-GB" sz="2400" b="1" kern="0" dirty="0">
                <a:solidFill>
                  <a:srgbClr val="000000"/>
                </a:solidFill>
                <a:effectLst/>
                <a:ea typeface="Times New Roman" panose="02020603050405020304" pitchFamily="18" charset="0"/>
                <a:cs typeface="Times New Roman" panose="02020603050405020304" pitchFamily="18" charset="0"/>
              </a:rPr>
              <a:t>Money and Taxes</a:t>
            </a:r>
            <a:endParaRPr lang="en-GB" sz="2400" kern="100" dirty="0">
              <a:effectLst/>
              <a:ea typeface="Aptos" panose="020B0004020202020204" pitchFamily="34" charset="0"/>
              <a:cs typeface="Times New Roman" panose="02020603050405020304" pitchFamily="18" charset="0"/>
            </a:endParaRPr>
          </a:p>
          <a:p>
            <a:pPr lvl="1">
              <a:lnSpc>
                <a:spcPct val="100000"/>
              </a:lnSpc>
              <a:spcBef>
                <a:spcPts val="300"/>
              </a:spcBef>
              <a:buFont typeface="Wingdings" panose="05000000000000000000" pitchFamily="2" charset="2"/>
              <a:buChar char="§"/>
            </a:pPr>
            <a:r>
              <a:rPr lang="en-GB" kern="0" dirty="0">
                <a:solidFill>
                  <a:srgbClr val="000000"/>
                </a:solidFill>
                <a:effectLst/>
                <a:ea typeface="Times New Roman" panose="02020603050405020304" pitchFamily="18" charset="0"/>
                <a:cs typeface="Noto Sans Symbols"/>
              </a:rPr>
              <a:t>Payroll taxes. </a:t>
            </a:r>
          </a:p>
          <a:p>
            <a:pPr lvl="1">
              <a:lnSpc>
                <a:spcPct val="100000"/>
              </a:lnSpc>
              <a:spcBef>
                <a:spcPts val="300"/>
              </a:spcBef>
              <a:buFont typeface="Wingdings" panose="05000000000000000000" pitchFamily="2" charset="2"/>
              <a:buChar char="§"/>
            </a:pPr>
            <a:r>
              <a:rPr lang="en-GB" kern="0" dirty="0">
                <a:solidFill>
                  <a:srgbClr val="000000"/>
                </a:solidFill>
                <a:effectLst/>
                <a:ea typeface="Times New Roman" panose="02020603050405020304" pitchFamily="18" charset="0"/>
                <a:cs typeface="Noto Sans Symbols"/>
              </a:rPr>
              <a:t>Sales Tax (VAT). </a:t>
            </a:r>
          </a:p>
          <a:p>
            <a:pPr lvl="1">
              <a:lnSpc>
                <a:spcPct val="100000"/>
              </a:lnSpc>
              <a:spcBef>
                <a:spcPts val="300"/>
              </a:spcBef>
              <a:buFont typeface="Wingdings" panose="05000000000000000000" pitchFamily="2" charset="2"/>
              <a:buChar char="§"/>
            </a:pPr>
            <a:r>
              <a:rPr lang="en-GB" kern="0" dirty="0">
                <a:solidFill>
                  <a:srgbClr val="000000"/>
                </a:solidFill>
                <a:effectLst/>
                <a:ea typeface="Times New Roman" panose="02020603050405020304" pitchFamily="18" charset="0"/>
              </a:rPr>
              <a:t>Financial </a:t>
            </a:r>
            <a:r>
              <a:rPr lang="en-GB" kern="0" dirty="0">
                <a:effectLst/>
                <a:ea typeface="Times New Roman" panose="02020603050405020304" pitchFamily="18" charset="0"/>
              </a:rPr>
              <a:t>records</a:t>
            </a:r>
            <a:r>
              <a:rPr lang="en-GB" kern="0" dirty="0">
                <a:solidFill>
                  <a:srgbClr val="000000"/>
                </a:solidFill>
                <a:effectLst/>
                <a:ea typeface="Times New Roman" panose="02020603050405020304" pitchFamily="18" charset="0"/>
              </a:rPr>
              <a:t> of the trading of the business.</a:t>
            </a:r>
          </a:p>
          <a:p>
            <a:pPr>
              <a:lnSpc>
                <a:spcPct val="100000"/>
              </a:lnSpc>
              <a:spcBef>
                <a:spcPts val="300"/>
              </a:spcBef>
              <a:buFont typeface="Wingdings" panose="05000000000000000000" pitchFamily="2" charset="2"/>
              <a:buChar char="§"/>
              <a:defRPr/>
            </a:pPr>
            <a:r>
              <a:rPr kumimoji="0" lang="en-GB" sz="2400" b="1" i="0" u="none" strike="noStrike" kern="0" cap="none" spc="0" normalizeH="0" baseline="0" noProof="0" dirty="0">
                <a:ln>
                  <a:noFill/>
                </a:ln>
                <a:solidFill>
                  <a:srgbClr val="000000"/>
                </a:solidFill>
                <a:effectLst/>
                <a:uLnTx/>
                <a:uFillTx/>
                <a:ea typeface="Times New Roman" panose="02020603050405020304" pitchFamily="18" charset="0"/>
                <a:cs typeface="Noto Sans Symbols"/>
              </a:rPr>
              <a:t>The Premises Licensing  </a:t>
            </a:r>
            <a:endParaRPr kumimoji="0" lang="en-GB" sz="2400" b="1" i="0" u="none" strike="noStrike" kern="100" cap="none" spc="0" normalizeH="0" baseline="0" noProof="0" dirty="0">
              <a:ln>
                <a:noFill/>
              </a:ln>
              <a:solidFill>
                <a:prstClr val="black"/>
              </a:solidFill>
              <a:effectLst/>
              <a:uLnTx/>
              <a:uFillTx/>
              <a:ea typeface="Noto Sans Symbols"/>
              <a:cs typeface="Noto Sans Symbols"/>
            </a:endParaRPr>
          </a:p>
          <a:p>
            <a:pPr lvl="1">
              <a:lnSpc>
                <a:spcPct val="100000"/>
              </a:lnSpc>
              <a:spcBef>
                <a:spcPts val="300"/>
              </a:spcBef>
              <a:buFont typeface="Wingdings" panose="05000000000000000000" pitchFamily="2" charset="2"/>
              <a:buChar char="§"/>
              <a:defRPr/>
            </a:pPr>
            <a:r>
              <a:rPr kumimoji="0" lang="en-GB" b="0" i="0" u="none" strike="noStrike" kern="0" cap="none" spc="0" normalizeH="0" baseline="0" noProof="0" dirty="0">
                <a:ln>
                  <a:noFill/>
                </a:ln>
                <a:solidFill>
                  <a:srgbClr val="000000"/>
                </a:solidFill>
                <a:effectLst/>
                <a:uLnTx/>
                <a:uFillTx/>
                <a:ea typeface="Times New Roman" panose="02020603050405020304" pitchFamily="18" charset="0"/>
                <a:cs typeface="Noto Sans Symbols"/>
              </a:rPr>
              <a:t>Premises License Holder</a:t>
            </a:r>
            <a:endParaRPr kumimoji="0" lang="en-GB" b="0" i="0" u="none" strike="noStrike" kern="100" cap="none" spc="0" normalizeH="0" baseline="0" noProof="0" dirty="0">
              <a:ln>
                <a:noFill/>
              </a:ln>
              <a:solidFill>
                <a:prstClr val="black"/>
              </a:solidFill>
              <a:effectLst/>
              <a:uLnTx/>
              <a:uFillTx/>
              <a:ea typeface="Noto Sans Symbols"/>
              <a:cs typeface="Noto Sans Symbols"/>
            </a:endParaRPr>
          </a:p>
          <a:p>
            <a:pPr lvl="1">
              <a:lnSpc>
                <a:spcPct val="100000"/>
              </a:lnSpc>
              <a:spcBef>
                <a:spcPts val="300"/>
              </a:spcBef>
              <a:buFont typeface="Wingdings" panose="05000000000000000000" pitchFamily="2" charset="2"/>
              <a:buChar char="§"/>
              <a:defRPr/>
            </a:pPr>
            <a:r>
              <a:rPr kumimoji="0" lang="en-GB" b="0" i="0" u="none" strike="noStrike" kern="0" cap="none" spc="0" normalizeH="0" baseline="0" noProof="0" dirty="0">
                <a:ln>
                  <a:noFill/>
                </a:ln>
                <a:solidFill>
                  <a:srgbClr val="000000"/>
                </a:solidFill>
                <a:effectLst/>
                <a:uLnTx/>
                <a:uFillTx/>
                <a:ea typeface="Times New Roman" panose="02020603050405020304" pitchFamily="18" charset="0"/>
                <a:cs typeface="Noto Sans Symbols"/>
              </a:rPr>
              <a:t>Weights and Measures</a:t>
            </a:r>
            <a:endParaRPr kumimoji="0" lang="en-GB" b="0" i="0" u="none" strike="noStrike" kern="100" cap="none" spc="0" normalizeH="0" baseline="0" noProof="0" dirty="0">
              <a:ln>
                <a:noFill/>
              </a:ln>
              <a:solidFill>
                <a:prstClr val="black"/>
              </a:solidFill>
              <a:effectLst/>
              <a:uLnTx/>
              <a:uFillTx/>
              <a:ea typeface="Noto Sans Symbols"/>
              <a:cs typeface="Noto Sans Symbols"/>
            </a:endParaRPr>
          </a:p>
          <a:p>
            <a:pPr lvl="1">
              <a:lnSpc>
                <a:spcPct val="100000"/>
              </a:lnSpc>
              <a:spcBef>
                <a:spcPts val="300"/>
              </a:spcBef>
              <a:buFont typeface="Wingdings" panose="05000000000000000000" pitchFamily="2" charset="2"/>
              <a:buChar char="§"/>
              <a:defRPr/>
            </a:pPr>
            <a:r>
              <a:rPr kumimoji="0" lang="en-GB" b="0" i="0" u="none" strike="noStrike" kern="0" cap="none" spc="0" normalizeH="0" baseline="0" noProof="0" dirty="0">
                <a:ln>
                  <a:noFill/>
                </a:ln>
                <a:solidFill>
                  <a:srgbClr val="000000"/>
                </a:solidFill>
                <a:effectLst/>
                <a:uLnTx/>
                <a:uFillTx/>
                <a:ea typeface="Times New Roman" panose="02020603050405020304" pitchFamily="18" charset="0"/>
                <a:cs typeface="Noto Sans Symbols"/>
              </a:rPr>
              <a:t>The Consumer Protection</a:t>
            </a:r>
          </a:p>
          <a:p>
            <a:pPr lvl="1">
              <a:lnSpc>
                <a:spcPct val="100000"/>
              </a:lnSpc>
              <a:spcBef>
                <a:spcPts val="300"/>
              </a:spcBef>
              <a:buFont typeface="Wingdings" panose="05000000000000000000" pitchFamily="2" charset="2"/>
              <a:buChar char="§"/>
              <a:defRPr/>
            </a:pPr>
            <a:r>
              <a:rPr kumimoji="0" lang="en-GB" b="0" i="0" u="none" strike="noStrike" kern="0" cap="none" spc="0" normalizeH="0" baseline="0" noProof="0" dirty="0">
                <a:ln>
                  <a:noFill/>
                </a:ln>
                <a:solidFill>
                  <a:srgbClr val="000000"/>
                </a:solidFill>
                <a:effectLst/>
                <a:uLnTx/>
                <a:uFillTx/>
                <a:ea typeface="Times New Roman" panose="02020603050405020304" pitchFamily="18" charset="0"/>
                <a:cs typeface="Noto Sans Symbols"/>
              </a:rPr>
              <a:t>PRS and PPL Licence (</a:t>
            </a:r>
            <a:r>
              <a:rPr lang="en-GB" dirty="0"/>
              <a:t>The Music Licence)</a:t>
            </a:r>
            <a:endParaRPr kumimoji="0" lang="en-GB" b="0" i="0" u="none" strike="noStrike" kern="100" cap="none" spc="0" normalizeH="0" baseline="0" noProof="0" dirty="0">
              <a:ln>
                <a:noFill/>
              </a:ln>
              <a:solidFill>
                <a:prstClr val="black"/>
              </a:solidFill>
              <a:effectLst/>
              <a:uLnTx/>
              <a:uFillTx/>
              <a:ea typeface="Noto Sans Symbols"/>
              <a:cs typeface="Noto Sans Symbols"/>
            </a:endParaRPr>
          </a:p>
          <a:p>
            <a:pPr marL="342900" lvl="0" indent="-342900" algn="just">
              <a:lnSpc>
                <a:spcPct val="150000"/>
              </a:lnSpc>
              <a:spcAft>
                <a:spcPts val="800"/>
              </a:spcAft>
              <a:buFont typeface="Arial" panose="020B0604020202020204" pitchFamily="34" charset="0"/>
              <a:buChar char="●"/>
            </a:pPr>
            <a:endParaRPr lang="en-GB" sz="1400" dirty="0"/>
          </a:p>
        </p:txBody>
      </p:sp>
      <p:sp>
        <p:nvSpPr>
          <p:cNvPr id="4" name="Content Placeholder 3">
            <a:extLst>
              <a:ext uri="{FF2B5EF4-FFF2-40B4-BE49-F238E27FC236}">
                <a16:creationId xmlns:a16="http://schemas.microsoft.com/office/drawing/2014/main" id="{F93E2489-97C6-9BAA-4D0D-E345B6553CC4}"/>
              </a:ext>
            </a:extLst>
          </p:cNvPr>
          <p:cNvSpPr>
            <a:spLocks noGrp="1"/>
          </p:cNvSpPr>
          <p:nvPr>
            <p:ph sz="half" idx="2"/>
          </p:nvPr>
        </p:nvSpPr>
        <p:spPr>
          <a:xfrm>
            <a:off x="6172200" y="1825625"/>
            <a:ext cx="4311713" cy="4351338"/>
          </a:xfrm>
        </p:spPr>
        <p:txBody>
          <a:bodyPr>
            <a:normAutofit/>
          </a:bodyPr>
          <a:lstStyle/>
          <a:p>
            <a:pPr lvl="0">
              <a:lnSpc>
                <a:spcPct val="100000"/>
              </a:lnSpc>
              <a:spcBef>
                <a:spcPts val="3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The Companies Acts</a:t>
            </a:r>
            <a:endParaRPr lang="en-GB" sz="2400" kern="100" dirty="0">
              <a:effectLst/>
              <a:ea typeface="Noto Sans Symbols"/>
              <a:cs typeface="Noto Sans Symbols"/>
            </a:endParaRPr>
          </a:p>
          <a:p>
            <a:pPr lvl="0">
              <a:lnSpc>
                <a:spcPct val="100000"/>
              </a:lnSpc>
              <a:spcBef>
                <a:spcPts val="3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Data Protection </a:t>
            </a:r>
          </a:p>
          <a:p>
            <a:pPr lvl="0">
              <a:lnSpc>
                <a:spcPct val="100000"/>
              </a:lnSpc>
              <a:spcBef>
                <a:spcPts val="3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The Health and Safety</a:t>
            </a:r>
            <a:endParaRPr lang="en-GB" sz="2400" kern="100" dirty="0">
              <a:effectLst/>
              <a:ea typeface="Noto Sans Symbols"/>
              <a:cs typeface="Noto Sans Symbols"/>
            </a:endParaRPr>
          </a:p>
          <a:p>
            <a:pPr lvl="0">
              <a:lnSpc>
                <a:spcPct val="100000"/>
              </a:lnSpc>
              <a:spcBef>
                <a:spcPts val="3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Health and Safety at Work</a:t>
            </a:r>
          </a:p>
          <a:p>
            <a:pPr lvl="0">
              <a:lnSpc>
                <a:spcPct val="100000"/>
              </a:lnSpc>
              <a:spcBef>
                <a:spcPts val="3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Food Allergen labelling</a:t>
            </a:r>
            <a:endParaRPr lang="en-GB" sz="2400" kern="100" dirty="0">
              <a:effectLst/>
              <a:ea typeface="Noto Sans Symbols"/>
              <a:cs typeface="Noto Sans Symbols"/>
            </a:endParaRPr>
          </a:p>
          <a:p>
            <a:pPr lvl="0">
              <a:lnSpc>
                <a:spcPct val="100000"/>
              </a:lnSpc>
              <a:spcBef>
                <a:spcPts val="3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Food Hygiene Rating Scheme</a:t>
            </a:r>
            <a:endParaRPr lang="en-GB" sz="2400" kern="100" dirty="0">
              <a:effectLst/>
              <a:ea typeface="Noto Sans Symbols"/>
              <a:cs typeface="Noto Sans Symbols"/>
            </a:endParaRPr>
          </a:p>
          <a:p>
            <a:pPr lvl="0">
              <a:lnSpc>
                <a:spcPct val="100000"/>
              </a:lnSpc>
              <a:spcBef>
                <a:spcPts val="300"/>
              </a:spcBef>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Employers’ Liability</a:t>
            </a:r>
            <a:endParaRPr lang="en-GB" sz="2400" kern="100" dirty="0">
              <a:effectLst/>
              <a:ea typeface="Noto Sans Symbols"/>
              <a:cs typeface="Noto Sans Symbols"/>
            </a:endParaRPr>
          </a:p>
          <a:p>
            <a:endParaRPr lang="en-GB" dirty="0"/>
          </a:p>
        </p:txBody>
      </p:sp>
      <p:sp>
        <p:nvSpPr>
          <p:cNvPr id="5" name="Footer Placeholder 4">
            <a:extLst>
              <a:ext uri="{FF2B5EF4-FFF2-40B4-BE49-F238E27FC236}">
                <a16:creationId xmlns:a16="http://schemas.microsoft.com/office/drawing/2014/main" id="{7BC19FFE-1311-6596-1A5D-16B56653EB6A}"/>
              </a:ext>
            </a:extLst>
          </p:cNvPr>
          <p:cNvSpPr>
            <a:spLocks noGrp="1"/>
          </p:cNvSpPr>
          <p:nvPr>
            <p:ph type="ftr" sz="quarter" idx="11"/>
          </p:nvPr>
        </p:nvSpPr>
        <p:spPr/>
        <p:txBody>
          <a:bodyPr/>
          <a:lstStyle/>
          <a:p>
            <a:r>
              <a:rPr lang="en-GB" dirty="0"/>
              <a:t>© 2026 David Graham et al. </a:t>
            </a:r>
            <a:r>
              <a:rPr lang="en-GB" i="1" dirty="0"/>
              <a:t>Culinary and Food Service Operations Management for Industry 5.0. </a:t>
            </a:r>
            <a:r>
              <a:rPr lang="en-GB" dirty="0"/>
              <a:t>Goodfellow Publishers</a:t>
            </a:r>
            <a:endParaRPr lang="en-GB" sz="1000" dirty="0"/>
          </a:p>
        </p:txBody>
      </p:sp>
    </p:spTree>
    <p:extLst>
      <p:ext uri="{BB962C8B-B14F-4D97-AF65-F5344CB8AC3E}">
        <p14:creationId xmlns:p14="http://schemas.microsoft.com/office/powerpoint/2010/main" val="3170289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794-9EB5-CE7C-5EA0-73A3791031E4}"/>
              </a:ext>
            </a:extLst>
          </p:cNvPr>
          <p:cNvSpPr>
            <a:spLocks noGrp="1"/>
          </p:cNvSpPr>
          <p:nvPr>
            <p:ph type="title"/>
          </p:nvPr>
        </p:nvSpPr>
        <p:spPr/>
        <p:txBody>
          <a:bodyPr/>
          <a:lstStyle/>
          <a:p>
            <a:r>
              <a:rPr lang="en-US" dirty="0"/>
              <a:t>Menu display and ethical values</a:t>
            </a:r>
            <a:endParaRPr lang="en-GB" dirty="0"/>
          </a:p>
        </p:txBody>
      </p:sp>
      <p:sp>
        <p:nvSpPr>
          <p:cNvPr id="3" name="Content Placeholder 2">
            <a:extLst>
              <a:ext uri="{FF2B5EF4-FFF2-40B4-BE49-F238E27FC236}">
                <a16:creationId xmlns:a16="http://schemas.microsoft.com/office/drawing/2014/main" id="{B2965A7D-0CEF-D2C4-A57F-1E1CD9585649}"/>
              </a:ext>
            </a:extLst>
          </p:cNvPr>
          <p:cNvSpPr>
            <a:spLocks noGrp="1"/>
          </p:cNvSpPr>
          <p:nvPr>
            <p:ph idx="1"/>
          </p:nvPr>
        </p:nvSpPr>
        <p:spPr/>
        <p:txBody>
          <a:bodyPr>
            <a:normAutofit/>
          </a:bodyPr>
          <a:lstStyle/>
          <a:p>
            <a:pPr>
              <a:spcBef>
                <a:spcPts val="600"/>
              </a:spcBef>
              <a:buFont typeface="Wingdings" panose="05000000000000000000" pitchFamily="2" charset="2"/>
              <a:buChar char="§"/>
            </a:pPr>
            <a:r>
              <a:rPr lang="en-GB" sz="2400" dirty="0"/>
              <a:t>The service and delivery of the food and drink products brings responsibility, moral questions and dilemmas</a:t>
            </a:r>
          </a:p>
          <a:p>
            <a:pPr>
              <a:spcBef>
                <a:spcPts val="600"/>
              </a:spcBef>
              <a:buFont typeface="Wingdings" panose="05000000000000000000" pitchFamily="2" charset="2"/>
              <a:buChar char="§"/>
            </a:pPr>
            <a:r>
              <a:rPr lang="en-GB" sz="2400" dirty="0"/>
              <a:t>Some of the challenges and debates are:</a:t>
            </a:r>
          </a:p>
          <a:p>
            <a:pPr lvl="1">
              <a:spcBef>
                <a:spcPts val="600"/>
              </a:spcBef>
              <a:buFont typeface="Wingdings" panose="05000000000000000000" pitchFamily="2" charset="2"/>
              <a:buChar char="§"/>
            </a:pPr>
            <a:r>
              <a:rPr lang="en-GB" dirty="0"/>
              <a:t>Use of language which could be offensive or degrading</a:t>
            </a:r>
          </a:p>
          <a:p>
            <a:pPr lvl="1">
              <a:spcBef>
                <a:spcPts val="600"/>
              </a:spcBef>
              <a:buFont typeface="Wingdings" panose="05000000000000000000" pitchFamily="2" charset="2"/>
              <a:buChar char="§"/>
            </a:pPr>
            <a:r>
              <a:rPr lang="en-GB" dirty="0"/>
              <a:t>Staff who are employed because they fit the brand image and project a style </a:t>
            </a:r>
          </a:p>
          <a:p>
            <a:pPr lvl="1">
              <a:spcBef>
                <a:spcPts val="600"/>
              </a:spcBef>
              <a:buFont typeface="Wingdings" panose="05000000000000000000" pitchFamily="2" charset="2"/>
              <a:buChar char="§"/>
            </a:pPr>
            <a:r>
              <a:rPr lang="en-GB" dirty="0"/>
              <a:t>Dishes on the menu that perhaps containing certain foods which some consider controversial, such as foie gras, caviar, and veal.</a:t>
            </a:r>
          </a:p>
          <a:p>
            <a:pPr>
              <a:spcBef>
                <a:spcPts val="600"/>
              </a:spcBef>
              <a:buFont typeface="Wingdings" panose="05000000000000000000" pitchFamily="2" charset="2"/>
              <a:buChar char="§"/>
            </a:pPr>
            <a:endParaRPr lang="en-GB" sz="2400" dirty="0"/>
          </a:p>
          <a:p>
            <a:pPr>
              <a:spcBef>
                <a:spcPts val="600"/>
              </a:spcBef>
              <a:buFont typeface="Wingdings" panose="05000000000000000000" pitchFamily="2" charset="2"/>
              <a:buChar char="§"/>
            </a:pPr>
            <a:r>
              <a:rPr lang="en-GB" sz="2400" dirty="0"/>
              <a:t>Cultural values and norms change over time</a:t>
            </a:r>
          </a:p>
          <a:p>
            <a:pPr>
              <a:spcBef>
                <a:spcPts val="600"/>
              </a:spcBef>
              <a:buFont typeface="Wingdings" panose="05000000000000000000" pitchFamily="2" charset="2"/>
              <a:buChar char="§"/>
            </a:pPr>
            <a:r>
              <a:rPr lang="en-GB" sz="2400" dirty="0"/>
              <a:t>Operators need to develop and identify their own organisation’s morale compass.</a:t>
            </a:r>
          </a:p>
          <a:p>
            <a:endParaRPr lang="en-GB" dirty="0"/>
          </a:p>
        </p:txBody>
      </p:sp>
      <p:sp>
        <p:nvSpPr>
          <p:cNvPr id="4" name="Footer Placeholder 3">
            <a:extLst>
              <a:ext uri="{FF2B5EF4-FFF2-40B4-BE49-F238E27FC236}">
                <a16:creationId xmlns:a16="http://schemas.microsoft.com/office/drawing/2014/main" id="{8F65F815-4B43-DA5A-F709-E584A46D5BAB}"/>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69180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CF5C-428F-6910-7C74-74998737B545}"/>
              </a:ext>
            </a:extLst>
          </p:cNvPr>
          <p:cNvSpPr>
            <a:spLocks noGrp="1"/>
          </p:cNvSpPr>
          <p:nvPr>
            <p:ph type="title"/>
          </p:nvPr>
        </p:nvSpPr>
        <p:spPr/>
        <p:txBody>
          <a:bodyPr/>
          <a:lstStyle/>
          <a:p>
            <a:r>
              <a:rPr lang="en-GB" dirty="0">
                <a:solidFill>
                  <a:srgbClr val="0070C0"/>
                </a:solidFill>
              </a:rPr>
              <a:t>Tipping</a:t>
            </a:r>
          </a:p>
        </p:txBody>
      </p:sp>
      <p:sp>
        <p:nvSpPr>
          <p:cNvPr id="3" name="Content Placeholder 2">
            <a:extLst>
              <a:ext uri="{FF2B5EF4-FFF2-40B4-BE49-F238E27FC236}">
                <a16:creationId xmlns:a16="http://schemas.microsoft.com/office/drawing/2014/main" id="{1E4E93FD-F700-3092-5E6E-32BCC6032B03}"/>
              </a:ext>
            </a:extLst>
          </p:cNvPr>
          <p:cNvSpPr>
            <a:spLocks noGrp="1"/>
          </p:cNvSpPr>
          <p:nvPr>
            <p:ph sz="half" idx="1"/>
          </p:nvPr>
        </p:nvSpPr>
        <p:spPr>
          <a:xfrm>
            <a:off x="838200" y="1825625"/>
            <a:ext cx="9479507" cy="4351338"/>
          </a:xfrm>
        </p:spPr>
        <p:txBody>
          <a:bodyPr>
            <a:normAutofit/>
          </a:bodyPr>
          <a:lstStyle/>
          <a:p>
            <a:pPr>
              <a:lnSpc>
                <a:spcPct val="100000"/>
              </a:lnSpc>
              <a:spcBef>
                <a:spcPts val="0"/>
              </a:spcBef>
              <a:spcAft>
                <a:spcPts val="600"/>
              </a:spcAft>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Motivates servers to deliver good service</a:t>
            </a:r>
            <a:endParaRPr lang="en-GB" sz="2400" kern="100" dirty="0">
              <a:effectLst/>
              <a:ea typeface="Noto Sans Symbols"/>
              <a:cs typeface="Noto Sans Symbols"/>
            </a:endParaRPr>
          </a:p>
          <a:p>
            <a:pPr>
              <a:lnSpc>
                <a:spcPct val="100000"/>
              </a:lnSpc>
              <a:spcBef>
                <a:spcPts val="0"/>
              </a:spcBef>
              <a:spcAft>
                <a:spcPts val="600"/>
              </a:spcAft>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Measures server performance</a:t>
            </a:r>
            <a:endParaRPr lang="en-GB" sz="2400" kern="100" dirty="0">
              <a:effectLst/>
              <a:ea typeface="Noto Sans Symbols"/>
              <a:cs typeface="Noto Sans Symbols"/>
            </a:endParaRPr>
          </a:p>
          <a:p>
            <a:pPr>
              <a:lnSpc>
                <a:spcPct val="100000"/>
              </a:lnSpc>
              <a:spcBef>
                <a:spcPts val="0"/>
              </a:spcBef>
              <a:spcAft>
                <a:spcPts val="600"/>
              </a:spcAft>
              <a:buFont typeface="Wingdings" panose="05000000000000000000" pitchFamily="2" charset="2"/>
              <a:buChar char="§"/>
            </a:pPr>
            <a:r>
              <a:rPr lang="en-GB" sz="2400" kern="0" dirty="0">
                <a:solidFill>
                  <a:srgbClr val="000000"/>
                </a:solidFill>
                <a:effectLst/>
                <a:ea typeface="Times New Roman" panose="02020603050405020304" pitchFamily="18" charset="0"/>
                <a:cs typeface="Noto Sans Symbols"/>
              </a:rPr>
              <a:t>Identifies dissatisfied customers</a:t>
            </a:r>
          </a:p>
          <a:p>
            <a:pPr>
              <a:spcBef>
                <a:spcPts val="0"/>
              </a:spcBef>
              <a:spcAft>
                <a:spcPts val="600"/>
              </a:spcAft>
              <a:buFont typeface="Wingdings" panose="05000000000000000000" pitchFamily="2" charset="2"/>
              <a:buChar char="§"/>
            </a:pPr>
            <a:endParaRPr lang="en-GB" sz="2400" kern="0" dirty="0">
              <a:ea typeface="Times New Roman" panose="02020603050405020304" pitchFamily="18" charset="0"/>
            </a:endParaRPr>
          </a:p>
          <a:p>
            <a:pPr>
              <a:spcBef>
                <a:spcPts val="0"/>
              </a:spcBef>
              <a:spcAft>
                <a:spcPts val="600"/>
              </a:spcAft>
              <a:buFont typeface="Wingdings" panose="05000000000000000000" pitchFamily="2" charset="2"/>
              <a:buChar char="§"/>
            </a:pPr>
            <a:r>
              <a:rPr lang="en-GB" sz="2400" kern="0" dirty="0">
                <a:ea typeface="Times New Roman" panose="02020603050405020304" pitchFamily="18" charset="0"/>
              </a:rPr>
              <a:t>Can create disharmony through the way staff manage the distribution of tips </a:t>
            </a:r>
          </a:p>
          <a:p>
            <a:pPr>
              <a:spcBef>
                <a:spcPts val="0"/>
              </a:spcBef>
              <a:spcAft>
                <a:spcPts val="600"/>
              </a:spcAft>
              <a:buFont typeface="Wingdings" panose="05000000000000000000" pitchFamily="2" charset="2"/>
              <a:buChar char="§"/>
            </a:pPr>
            <a:r>
              <a:rPr lang="en-GB" sz="2400" kern="0" dirty="0">
                <a:ea typeface="Times New Roman" panose="02020603050405020304" pitchFamily="18" charset="0"/>
              </a:rPr>
              <a:t>Needs a system that is fair and does not discriminate </a:t>
            </a:r>
          </a:p>
          <a:p>
            <a:pPr>
              <a:spcBef>
                <a:spcPts val="0"/>
              </a:spcBef>
              <a:spcAft>
                <a:spcPts val="600"/>
              </a:spcAft>
              <a:buFont typeface="Wingdings" panose="05000000000000000000" pitchFamily="2" charset="2"/>
              <a:buChar char="§"/>
            </a:pPr>
            <a:r>
              <a:rPr lang="en-GB" sz="2400" kern="0" dirty="0">
                <a:ea typeface="Times New Roman" panose="02020603050405020304" pitchFamily="18" charset="0"/>
              </a:rPr>
              <a:t>In some countries legislation is used to regulate tips</a:t>
            </a:r>
          </a:p>
          <a:p>
            <a:pPr>
              <a:spcBef>
                <a:spcPts val="0"/>
              </a:spcBef>
              <a:spcAft>
                <a:spcPts val="600"/>
              </a:spcAft>
              <a:buFont typeface="Wingdings" panose="05000000000000000000" pitchFamily="2" charset="2"/>
              <a:buChar char="§"/>
            </a:pPr>
            <a:r>
              <a:rPr lang="en-GB" sz="2400" kern="0" dirty="0">
                <a:ea typeface="Times New Roman" panose="02020603050405020304" pitchFamily="18" charset="0"/>
              </a:rPr>
              <a:t>Must be declared for taxation purposes</a:t>
            </a:r>
            <a:endParaRPr lang="en-GB" sz="2400" dirty="0"/>
          </a:p>
          <a:p>
            <a:pPr lvl="1" algn="just">
              <a:lnSpc>
                <a:spcPct val="150000"/>
              </a:lnSpc>
              <a:spcAft>
                <a:spcPts val="800"/>
              </a:spcAft>
            </a:pPr>
            <a:endParaRPr lang="en-GB" kern="0" dirty="0">
              <a:solidFill>
                <a:srgbClr val="000000"/>
              </a:solidFill>
              <a:ea typeface="Noto Sans Symbols"/>
              <a:cs typeface="Noto Sans Symbols"/>
            </a:endParaRPr>
          </a:p>
          <a:p>
            <a:pPr lvl="1" algn="just">
              <a:lnSpc>
                <a:spcPct val="150000"/>
              </a:lnSpc>
              <a:spcAft>
                <a:spcPts val="800"/>
              </a:spcAft>
            </a:pPr>
            <a:endParaRPr lang="en-GB" kern="100" dirty="0">
              <a:effectLst/>
              <a:ea typeface="Noto Sans Symbols"/>
              <a:cs typeface="Noto Sans Symbols"/>
            </a:endParaRPr>
          </a:p>
          <a:p>
            <a:endParaRPr lang="en-GB" dirty="0"/>
          </a:p>
        </p:txBody>
      </p:sp>
      <p:sp>
        <p:nvSpPr>
          <p:cNvPr id="5" name="Footer Placeholder 4">
            <a:extLst>
              <a:ext uri="{FF2B5EF4-FFF2-40B4-BE49-F238E27FC236}">
                <a16:creationId xmlns:a16="http://schemas.microsoft.com/office/drawing/2014/main" id="{67D17513-8BC2-E406-5F4B-9806F6E3CFC4}"/>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524982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08D7-F7E0-C704-DCE8-4EAA85F646BE}"/>
              </a:ext>
            </a:extLst>
          </p:cNvPr>
          <p:cNvSpPr>
            <a:spLocks noGrp="1"/>
          </p:cNvSpPr>
          <p:nvPr>
            <p:ph type="title"/>
          </p:nvPr>
        </p:nvSpPr>
        <p:spPr/>
        <p:txBody>
          <a:bodyPr/>
          <a:lstStyle/>
          <a:p>
            <a:r>
              <a:rPr lang="en-GB" kern="0" dirty="0">
                <a:solidFill>
                  <a:srgbClr val="0070C0"/>
                </a:solidFill>
                <a:ea typeface="Times New Roman" panose="02020603050405020304" pitchFamily="18" charset="0"/>
                <a:cs typeface="Times New Roman" panose="02020603050405020304" pitchFamily="18" charset="0"/>
              </a:rPr>
              <a:t>Service charge</a:t>
            </a:r>
            <a:endParaRPr lang="en-GB" dirty="0">
              <a:solidFill>
                <a:srgbClr val="0070C0"/>
              </a:solidFill>
            </a:endParaRPr>
          </a:p>
        </p:txBody>
      </p:sp>
      <p:sp>
        <p:nvSpPr>
          <p:cNvPr id="3" name="Content Placeholder 2">
            <a:extLst>
              <a:ext uri="{FF2B5EF4-FFF2-40B4-BE49-F238E27FC236}">
                <a16:creationId xmlns:a16="http://schemas.microsoft.com/office/drawing/2014/main" id="{85B62848-F18D-75F2-FF45-85ABB565332D}"/>
              </a:ext>
            </a:extLst>
          </p:cNvPr>
          <p:cNvSpPr>
            <a:spLocks noGrp="1"/>
          </p:cNvSpPr>
          <p:nvPr>
            <p:ph sz="half" idx="1"/>
          </p:nvPr>
        </p:nvSpPr>
        <p:spPr>
          <a:xfrm>
            <a:off x="838200" y="1825625"/>
            <a:ext cx="9684224" cy="4351338"/>
          </a:xfrm>
        </p:spPr>
        <p:txBody>
          <a:bodyPr/>
          <a:lstStyle/>
          <a:p>
            <a:pPr>
              <a:buFont typeface="Wingdings" panose="05000000000000000000" pitchFamily="2" charset="2"/>
              <a:buChar char="§"/>
            </a:pPr>
            <a:r>
              <a:rPr lang="en-GB" sz="2400" kern="0" dirty="0">
                <a:ea typeface="Times New Roman" panose="02020603050405020304" pitchFamily="18" charset="0"/>
              </a:rPr>
              <a:t>Can be contentious:</a:t>
            </a:r>
          </a:p>
          <a:p>
            <a:pPr lvl="1">
              <a:buFont typeface="Wingdings" panose="05000000000000000000" pitchFamily="2" charset="2"/>
              <a:buChar char="§"/>
            </a:pPr>
            <a:r>
              <a:rPr lang="en-GB" kern="0" dirty="0">
                <a:ea typeface="Times New Roman" panose="02020603050405020304" pitchFamily="18" charset="0"/>
              </a:rPr>
              <a:t>A `hidden` charge added to the final bill</a:t>
            </a:r>
          </a:p>
          <a:p>
            <a:pPr lvl="1">
              <a:buFont typeface="Wingdings" panose="05000000000000000000" pitchFamily="2" charset="2"/>
              <a:buChar char="§"/>
            </a:pPr>
            <a:r>
              <a:rPr lang="en-GB" kern="0" dirty="0">
                <a:ea typeface="Times New Roman" panose="02020603050405020304" pitchFamily="18" charset="0"/>
              </a:rPr>
              <a:t>Charges which customers must opt out of</a:t>
            </a:r>
          </a:p>
          <a:p>
            <a:pPr lvl="1">
              <a:buFont typeface="Wingdings" panose="05000000000000000000" pitchFamily="2" charset="2"/>
              <a:buChar char="§"/>
            </a:pPr>
            <a:r>
              <a:rPr lang="en-GB" kern="0" dirty="0">
                <a:ea typeface="Times New Roman" panose="02020603050405020304" pitchFamily="18" charset="0"/>
              </a:rPr>
              <a:t>In the UK the law states in the Employment (Allocation of Tips) Bill 2022-23 that all service charges must go to the workers.</a:t>
            </a:r>
          </a:p>
          <a:p>
            <a:pPr lvl="1">
              <a:buFont typeface="Wingdings" panose="05000000000000000000" pitchFamily="2" charset="2"/>
              <a:buChar char="§"/>
            </a:pPr>
            <a:endParaRPr lang="en-GB" kern="0" dirty="0"/>
          </a:p>
          <a:p>
            <a:pPr lvl="1">
              <a:buFont typeface="Wingdings" panose="05000000000000000000" pitchFamily="2" charset="2"/>
              <a:buChar char="§"/>
            </a:pPr>
            <a:r>
              <a:rPr lang="en-GB" kern="0" dirty="0">
                <a:ea typeface="Times New Roman" panose="02020603050405020304" pitchFamily="18" charset="0"/>
              </a:rPr>
              <a:t>For some customers this has the removed the reason to tip, and with it the discretion to reward the server</a:t>
            </a:r>
          </a:p>
          <a:p>
            <a:pPr lvl="1"/>
            <a:endParaRPr lang="en-GB" dirty="0"/>
          </a:p>
          <a:p>
            <a:endParaRPr lang="en-GB" dirty="0"/>
          </a:p>
        </p:txBody>
      </p:sp>
      <p:sp>
        <p:nvSpPr>
          <p:cNvPr id="5" name="Footer Placeholder 4">
            <a:extLst>
              <a:ext uri="{FF2B5EF4-FFF2-40B4-BE49-F238E27FC236}">
                <a16:creationId xmlns:a16="http://schemas.microsoft.com/office/drawing/2014/main" id="{1BC2EA4A-7A42-44DD-F5BE-112B694EC620}"/>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50359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4229-A12A-2356-3DC9-C980F6BD840E}"/>
              </a:ext>
            </a:extLst>
          </p:cNvPr>
          <p:cNvSpPr>
            <a:spLocks noGrp="1"/>
          </p:cNvSpPr>
          <p:nvPr>
            <p:ph type="title"/>
          </p:nvPr>
        </p:nvSpPr>
        <p:spPr>
          <a:xfrm>
            <a:off x="666184" y="365125"/>
            <a:ext cx="10515600" cy="1325563"/>
          </a:xfrm>
        </p:spPr>
        <p:txBody>
          <a:bodyPr/>
          <a:lstStyle/>
          <a:p>
            <a:r>
              <a:rPr lang="en-GB" dirty="0">
                <a:solidFill>
                  <a:srgbClr val="0070C0"/>
                </a:solidFill>
              </a:rPr>
              <a:t>The Theft Triangle</a:t>
            </a:r>
          </a:p>
        </p:txBody>
      </p:sp>
      <p:sp>
        <p:nvSpPr>
          <p:cNvPr id="3" name="Content Placeholder 2">
            <a:extLst>
              <a:ext uri="{FF2B5EF4-FFF2-40B4-BE49-F238E27FC236}">
                <a16:creationId xmlns:a16="http://schemas.microsoft.com/office/drawing/2014/main" id="{EA84A558-07E3-23F6-BF42-A0FD5B648C05}"/>
              </a:ext>
            </a:extLst>
          </p:cNvPr>
          <p:cNvSpPr>
            <a:spLocks noGrp="1"/>
          </p:cNvSpPr>
          <p:nvPr>
            <p:ph sz="half" idx="1"/>
          </p:nvPr>
        </p:nvSpPr>
        <p:spPr>
          <a:xfrm>
            <a:off x="546100" y="1636316"/>
            <a:ext cx="4986020" cy="4540647"/>
          </a:xfrm>
        </p:spPr>
        <p:txBody>
          <a:bodyPr>
            <a:normAutofit/>
          </a:bodyPr>
          <a:lstStyle/>
          <a:p>
            <a:pPr>
              <a:buFont typeface="Wingdings" panose="05000000000000000000" pitchFamily="2" charset="2"/>
              <a:buChar char="§"/>
            </a:pPr>
            <a:r>
              <a:rPr lang="en-GB" sz="2400" kern="0" dirty="0">
                <a:effectLst/>
                <a:ea typeface="Times New Roman" panose="02020603050405020304" pitchFamily="18" charset="0"/>
              </a:rPr>
              <a:t>Many employees only steal because they know they can and their chances of getting caught are slim</a:t>
            </a:r>
          </a:p>
          <a:p>
            <a:pPr>
              <a:buFont typeface="Wingdings" panose="05000000000000000000" pitchFamily="2" charset="2"/>
              <a:buChar char="§"/>
            </a:pPr>
            <a:r>
              <a:rPr lang="en-GB" sz="2400" kern="0" dirty="0">
                <a:effectLst/>
                <a:ea typeface="Times New Roman" panose="02020603050405020304" pitchFamily="18" charset="0"/>
              </a:rPr>
              <a:t>Knowing there is a system in place to trace theft, reduces the likelihood to steal</a:t>
            </a:r>
          </a:p>
          <a:p>
            <a:pPr>
              <a:buFont typeface="Wingdings" panose="05000000000000000000" pitchFamily="2" charset="2"/>
              <a:buChar char="§"/>
            </a:pPr>
            <a:r>
              <a:rPr lang="en-GB" sz="2400" kern="0" dirty="0">
                <a:effectLst/>
                <a:ea typeface="Times New Roman" panose="02020603050405020304" pitchFamily="18" charset="0"/>
              </a:rPr>
              <a:t>The theft triangle identifies if the opportunity element can be eliminated then the likelihood of theft is vastly reduced</a:t>
            </a:r>
            <a:endParaRPr lang="en-GB" sz="2400" dirty="0"/>
          </a:p>
        </p:txBody>
      </p:sp>
      <p:pic>
        <p:nvPicPr>
          <p:cNvPr id="5" name="image2.png" descr="A diagram of a theft&#10;&#10;AI-generated content may be incorrect.">
            <a:extLst>
              <a:ext uri="{FF2B5EF4-FFF2-40B4-BE49-F238E27FC236}">
                <a16:creationId xmlns:a16="http://schemas.microsoft.com/office/drawing/2014/main" id="{DBAD6D3A-DBE2-36EB-8DC6-455EC71B6EB6}"/>
              </a:ext>
            </a:extLst>
          </p:cNvPr>
          <p:cNvPicPr>
            <a:picLocks noGrp="1"/>
          </p:cNvPicPr>
          <p:nvPr>
            <p:ph sz="half" idx="2"/>
          </p:nvPr>
        </p:nvPicPr>
        <p:blipFill>
          <a:blip r:embed="rId2"/>
          <a:srcRect/>
          <a:stretch>
            <a:fillRect/>
          </a:stretch>
        </p:blipFill>
        <p:spPr>
          <a:xfrm>
            <a:off x="5923984" y="2004106"/>
            <a:ext cx="5121666" cy="2849788"/>
          </a:xfrm>
          <a:prstGeom prst="rect">
            <a:avLst/>
          </a:prstGeom>
          <a:ln/>
        </p:spPr>
      </p:pic>
      <p:sp>
        <p:nvSpPr>
          <p:cNvPr id="4" name="Footer Placeholder 3">
            <a:extLst>
              <a:ext uri="{FF2B5EF4-FFF2-40B4-BE49-F238E27FC236}">
                <a16:creationId xmlns:a16="http://schemas.microsoft.com/office/drawing/2014/main" id="{B97A784A-EBCD-173F-AB18-9825FD353C7F}"/>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578230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6652D-5DD1-345D-565A-275EE9809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A0943-C9BE-27AA-C102-94F44EAB5740}"/>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8B10AF8B-03EB-57A3-1D7E-52EE95ABE31A}"/>
              </a:ext>
            </a:extLst>
          </p:cNvPr>
          <p:cNvSpPr>
            <a:spLocks noGrp="1"/>
          </p:cNvSpPr>
          <p:nvPr>
            <p:ph idx="1"/>
          </p:nvPr>
        </p:nvSpPr>
        <p:spPr>
          <a:xfrm>
            <a:off x="838200" y="1825625"/>
            <a:ext cx="9428430" cy="4351338"/>
          </a:xfrm>
        </p:spPr>
        <p:txBody>
          <a:bodyPr/>
          <a:lstStyle/>
          <a:p>
            <a:pPr marL="0" indent="0">
              <a:buNone/>
            </a:pPr>
            <a:endParaRPr lang="en-GB" dirty="0"/>
          </a:p>
          <a:p>
            <a:pPr marL="0" indent="0">
              <a:buNone/>
            </a:pPr>
            <a:endParaRPr lang="en-GB" dirty="0"/>
          </a:p>
        </p:txBody>
      </p:sp>
      <p:sp>
        <p:nvSpPr>
          <p:cNvPr id="6" name="TextBox 5">
            <a:extLst>
              <a:ext uri="{FF2B5EF4-FFF2-40B4-BE49-F238E27FC236}">
                <a16:creationId xmlns:a16="http://schemas.microsoft.com/office/drawing/2014/main" id="{4CDC9E6C-0681-73AC-616B-9818D47D5AF2}"/>
              </a:ext>
            </a:extLst>
          </p:cNvPr>
          <p:cNvSpPr txBox="1"/>
          <p:nvPr/>
        </p:nvSpPr>
        <p:spPr>
          <a:xfrm>
            <a:off x="941560" y="1690688"/>
            <a:ext cx="8971985" cy="4847481"/>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en-GB" sz="2400" dirty="0">
                <a:latin typeface="Gill Sans MT" panose="020B0502020104020203" pitchFamily="34" charset="0"/>
              </a:rPr>
              <a:t>Food service can be framed within the service paradigm to enable an evaluation of the process and key elements which contributes to it</a:t>
            </a:r>
          </a:p>
          <a:p>
            <a:pPr marL="342900" indent="-342900">
              <a:spcBef>
                <a:spcPts val="600"/>
              </a:spcBef>
              <a:buFont typeface="Wingdings" panose="05000000000000000000" pitchFamily="2" charset="2"/>
              <a:buChar char="§"/>
            </a:pPr>
            <a:r>
              <a:rPr lang="en-GB" sz="2400" dirty="0">
                <a:latin typeface="Gill Sans MT" panose="020B0502020104020203" pitchFamily="34" charset="0"/>
              </a:rPr>
              <a:t>Successful menu writing, design and evaluation of the menu mix is a core function to enable success and drive profitability</a:t>
            </a:r>
          </a:p>
          <a:p>
            <a:pPr marL="342900" indent="-342900">
              <a:spcBef>
                <a:spcPts val="600"/>
              </a:spcBef>
              <a:buFont typeface="Wingdings" panose="05000000000000000000" pitchFamily="2" charset="2"/>
              <a:buChar char="§"/>
            </a:pPr>
            <a:r>
              <a:rPr lang="en-GB" sz="2400" dirty="0">
                <a:latin typeface="Gill Sans MT" panose="020B0502020104020203" pitchFamily="34" charset="0"/>
              </a:rPr>
              <a:t>Legislations frames the manner and approach in which operators design and deliver the food service delivery</a:t>
            </a:r>
          </a:p>
          <a:p>
            <a:pPr marL="342900" indent="-342900">
              <a:spcBef>
                <a:spcPts val="600"/>
              </a:spcBef>
              <a:buFont typeface="Wingdings" panose="05000000000000000000" pitchFamily="2" charset="2"/>
              <a:buChar char="§"/>
            </a:pPr>
            <a:r>
              <a:rPr lang="en-GB" sz="2400" dirty="0">
                <a:latin typeface="Gill Sans MT" panose="020B0502020104020203" pitchFamily="34" charset="0"/>
              </a:rPr>
              <a:t>Food service operators need to mindful and develop strategies to manage tipping, service charges and aware of the scourge of theft both from customers and staff</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B919E45A-CE75-D8BE-DD2C-542B08EC29E4}"/>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369177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8519F-B970-C9B3-75DD-F69C85BE7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BC42F-A4BC-A740-E90F-62E398469925}"/>
              </a:ext>
            </a:extLst>
          </p:cNvPr>
          <p:cNvSpPr>
            <a:spLocks noGrp="1"/>
          </p:cNvSpPr>
          <p:nvPr>
            <p:ph type="title"/>
          </p:nvPr>
        </p:nvSpPr>
        <p:spPr/>
        <p:txBody>
          <a:bodyPr/>
          <a:lstStyle/>
          <a:p>
            <a:r>
              <a:rPr lang="en-GB" dirty="0"/>
              <a:t>Revision Questions</a:t>
            </a:r>
          </a:p>
        </p:txBody>
      </p:sp>
      <p:sp>
        <p:nvSpPr>
          <p:cNvPr id="3" name="Content Placeholder 2">
            <a:extLst>
              <a:ext uri="{FF2B5EF4-FFF2-40B4-BE49-F238E27FC236}">
                <a16:creationId xmlns:a16="http://schemas.microsoft.com/office/drawing/2014/main" id="{A95607C1-6038-DF36-A96D-CAF9D5F105A0}"/>
              </a:ext>
            </a:extLst>
          </p:cNvPr>
          <p:cNvSpPr>
            <a:spLocks noGrp="1"/>
          </p:cNvSpPr>
          <p:nvPr>
            <p:ph idx="1"/>
          </p:nvPr>
        </p:nvSpPr>
        <p:spPr>
          <a:xfrm>
            <a:off x="838200" y="1825625"/>
            <a:ext cx="9580244" cy="4351338"/>
          </a:xfrm>
        </p:spPr>
        <p:txBody>
          <a:bodyPr/>
          <a:lstStyle/>
          <a:p>
            <a:pPr marL="514350" indent="-514350">
              <a:buFont typeface="+mj-lt"/>
              <a:buAutoNum type="arabicPeriod"/>
            </a:pPr>
            <a:r>
              <a:rPr lang="en-GB" sz="2400" dirty="0"/>
              <a:t>List the food service styles and how these link across to the offer and their importance</a:t>
            </a:r>
          </a:p>
          <a:p>
            <a:pPr marL="514350" indent="-514350">
              <a:buFont typeface="+mj-lt"/>
              <a:buAutoNum type="arabicPeriod"/>
            </a:pPr>
            <a:r>
              <a:rPr lang="en-GB" sz="2400" dirty="0"/>
              <a:t>Menu management is a core function. Review an online menu and evaluate its effectiveness using the key points of menu writing</a:t>
            </a:r>
          </a:p>
          <a:p>
            <a:pPr marL="514350" indent="-514350">
              <a:buFont typeface="+mj-lt"/>
              <a:buAutoNum type="arabicPeriod"/>
            </a:pPr>
            <a:r>
              <a:rPr lang="en-GB" sz="2400" dirty="0"/>
              <a:t>Consider tipping and service charges as a covert costs of the menu for the customer and reflect upon the impact</a:t>
            </a:r>
          </a:p>
          <a:p>
            <a:endParaRPr lang="en-GB" sz="2400" dirty="0"/>
          </a:p>
          <a:p>
            <a:endParaRPr lang="en-GB" dirty="0"/>
          </a:p>
        </p:txBody>
      </p:sp>
      <p:sp>
        <p:nvSpPr>
          <p:cNvPr id="4" name="Footer Placeholder 3">
            <a:extLst>
              <a:ext uri="{FF2B5EF4-FFF2-40B4-BE49-F238E27FC236}">
                <a16:creationId xmlns:a16="http://schemas.microsoft.com/office/drawing/2014/main" id="{1B73A0BE-D866-B949-4C9F-A745210D5157}"/>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00721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C4CD-02FB-F73D-C07D-FE13B91939C8}"/>
              </a:ext>
            </a:extLst>
          </p:cNvPr>
          <p:cNvSpPr>
            <a:spLocks noGrp="1"/>
          </p:cNvSpPr>
          <p:nvPr>
            <p:ph type="title"/>
          </p:nvPr>
        </p:nvSpPr>
        <p:spPr/>
        <p:txBody>
          <a:bodyPr/>
          <a:lstStyle/>
          <a:p>
            <a:r>
              <a:rPr lang="en-GB" dirty="0"/>
              <a:t>Food Service Styles</a:t>
            </a:r>
          </a:p>
        </p:txBody>
      </p:sp>
      <p:sp>
        <p:nvSpPr>
          <p:cNvPr id="3" name="Content Placeholder 2">
            <a:extLst>
              <a:ext uri="{FF2B5EF4-FFF2-40B4-BE49-F238E27FC236}">
                <a16:creationId xmlns:a16="http://schemas.microsoft.com/office/drawing/2014/main" id="{715130F0-9A44-7FD6-EA0A-9A0E00B11301}"/>
              </a:ext>
            </a:extLst>
          </p:cNvPr>
          <p:cNvSpPr>
            <a:spLocks noGrp="1"/>
          </p:cNvSpPr>
          <p:nvPr>
            <p:ph idx="1"/>
          </p:nvPr>
        </p:nvSpPr>
        <p:spPr/>
        <p:txBody>
          <a:bodyPr>
            <a:normAutofit/>
          </a:bodyPr>
          <a:lstStyle/>
          <a:p>
            <a:pPr>
              <a:buFont typeface="Wingdings" panose="05000000000000000000" pitchFamily="2" charset="2"/>
              <a:buChar char="§"/>
            </a:pPr>
            <a:r>
              <a:rPr lang="en-US" sz="2400" dirty="0"/>
              <a:t>The food service business is broad and encompasses a variety of styles and outlets </a:t>
            </a:r>
          </a:p>
          <a:p>
            <a:pPr>
              <a:buFont typeface="Wingdings" panose="05000000000000000000" pitchFamily="2" charset="2"/>
              <a:buChar char="§"/>
            </a:pPr>
            <a:r>
              <a:rPr lang="en-US" sz="2400" dirty="0"/>
              <a:t>In essence the traditionality of the delivery and experience has shifted to levels of creativity and differentiation </a:t>
            </a:r>
          </a:p>
          <a:p>
            <a:pPr>
              <a:buFont typeface="Wingdings" panose="05000000000000000000" pitchFamily="2" charset="2"/>
              <a:buChar char="§"/>
            </a:pPr>
            <a:r>
              <a:rPr lang="en-US" sz="2400" dirty="0"/>
              <a:t>No matter what the offer and the outlet style, each will have its unique customer base</a:t>
            </a:r>
          </a:p>
          <a:p>
            <a:pPr>
              <a:buFont typeface="Wingdings" panose="05000000000000000000" pitchFamily="2" charset="2"/>
              <a:buChar char="§"/>
            </a:pPr>
            <a:r>
              <a:rPr lang="en-US" sz="2400" dirty="0"/>
              <a:t>The level of demand and success will vary</a:t>
            </a:r>
            <a:endParaRPr lang="en-GB" sz="2400" dirty="0"/>
          </a:p>
        </p:txBody>
      </p:sp>
      <p:sp>
        <p:nvSpPr>
          <p:cNvPr id="4" name="Footer Placeholder 3">
            <a:extLst>
              <a:ext uri="{FF2B5EF4-FFF2-40B4-BE49-F238E27FC236}">
                <a16:creationId xmlns:a16="http://schemas.microsoft.com/office/drawing/2014/main" id="{D26C981C-731A-FBD8-4E0A-1F21D7C80D6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831664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7AD9F-A966-0569-A284-FBCC2946B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98B33-9456-3907-3D20-34919E4F3D93}"/>
              </a:ext>
            </a:extLst>
          </p:cNvPr>
          <p:cNvSpPr>
            <a:spLocks noGrp="1"/>
          </p:cNvSpPr>
          <p:nvPr>
            <p:ph type="ctrTitle"/>
          </p:nvPr>
        </p:nvSpPr>
        <p:spPr>
          <a:xfrm>
            <a:off x="755903" y="3399769"/>
            <a:ext cx="10640754" cy="1950829"/>
          </a:xfrm>
        </p:spPr>
        <p:txBody>
          <a:bodyPr anchor="b">
            <a:normAutofit/>
          </a:bodyPr>
          <a:lstStyle/>
          <a:p>
            <a:r>
              <a:rPr lang="en-GB" sz="4000" dirty="0">
                <a:solidFill>
                  <a:schemeClr val="tx2"/>
                </a:solidFill>
              </a:rPr>
              <a:t>End of Chapter 4 presentation  </a:t>
            </a:r>
            <a:br>
              <a:rPr lang="en-GB" sz="4000" dirty="0">
                <a:solidFill>
                  <a:schemeClr val="tx2"/>
                </a:solidFill>
              </a:rPr>
            </a:br>
            <a:endParaRPr lang="en-GB" sz="4000" dirty="0">
              <a:solidFill>
                <a:schemeClr val="tx2"/>
              </a:solidFill>
            </a:endParaRPr>
          </a:p>
        </p:txBody>
      </p:sp>
      <p:pic>
        <p:nvPicPr>
          <p:cNvPr id="5" name="Picture 4">
            <a:extLst>
              <a:ext uri="{FF2B5EF4-FFF2-40B4-BE49-F238E27FC236}">
                <a16:creationId xmlns:a16="http://schemas.microsoft.com/office/drawing/2014/main" id="{7EDDAF9E-0E43-EFF7-D683-BB3AB9B2B609}"/>
              </a:ext>
            </a:extLst>
          </p:cNvPr>
          <p:cNvPicPr>
            <a:picLocks noChangeAspect="1"/>
          </p:cNvPicPr>
          <p:nvPr/>
        </p:nvPicPr>
        <p:blipFill>
          <a:blip r:embed="rId2"/>
          <a:stretch>
            <a:fillRect/>
          </a:stretch>
        </p:blipFill>
        <p:spPr>
          <a:xfrm>
            <a:off x="1337661" y="320231"/>
            <a:ext cx="9455225" cy="2836567"/>
          </a:xfrm>
          <a:prstGeom prst="rect">
            <a:avLst/>
          </a:prstGeom>
        </p:spPr>
      </p:pic>
      <p:sp>
        <p:nvSpPr>
          <p:cNvPr id="4" name="Footer Placeholder 3">
            <a:extLst>
              <a:ext uri="{FF2B5EF4-FFF2-40B4-BE49-F238E27FC236}">
                <a16:creationId xmlns:a16="http://schemas.microsoft.com/office/drawing/2014/main" id="{F17C17F7-044D-300D-7603-2F762077093A}"/>
              </a:ext>
            </a:extLst>
          </p:cNvPr>
          <p:cNvSpPr>
            <a:spLocks noGrp="1"/>
          </p:cNvSpPr>
          <p:nvPr>
            <p:ph type="ftr" sz="quarter" idx="3"/>
          </p:nvPr>
        </p:nvSpPr>
        <p:spPr/>
        <p:txBody>
          <a:bodyPr/>
          <a:lstStyle/>
          <a:p>
            <a:r>
              <a:rPr lang="en-GB"/>
              <a:t>© 2026 David Graham et </a:t>
            </a:r>
            <a:r>
              <a:rPr lang="en-GB" sz="1000"/>
              <a:t>al</a:t>
            </a:r>
            <a:r>
              <a:rPr lang="en-GB"/>
              <a:t>. </a:t>
            </a:r>
            <a:r>
              <a:rPr lang="en-GB" i="1"/>
              <a:t>Culinary and Food Service Operations Management for Industry 5.0. </a:t>
            </a:r>
            <a:r>
              <a:rPr lang="en-GB"/>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157189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82C63-D796-7C92-D86D-2D12F9CD3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F0FF7-F9A0-5993-DD97-1E086A616139}"/>
              </a:ext>
            </a:extLst>
          </p:cNvPr>
          <p:cNvSpPr>
            <a:spLocks noGrp="1"/>
          </p:cNvSpPr>
          <p:nvPr>
            <p:ph type="title"/>
          </p:nvPr>
        </p:nvSpPr>
        <p:spPr>
          <a:xfrm>
            <a:off x="838200" y="365126"/>
            <a:ext cx="10515600" cy="1995937"/>
          </a:xfrm>
        </p:spPr>
        <p:txBody>
          <a:bodyPr>
            <a:normAutofit/>
          </a:bodyPr>
          <a:lstStyle/>
          <a:p>
            <a:pPr algn="ctr"/>
            <a:r>
              <a:rPr lang="en-GB" dirty="0"/>
              <a:t>Culinary and Food Service Operations Management for Industry 5.0</a:t>
            </a:r>
          </a:p>
        </p:txBody>
      </p:sp>
      <p:sp>
        <p:nvSpPr>
          <p:cNvPr id="3" name="Content Placeholder 2">
            <a:extLst>
              <a:ext uri="{FF2B5EF4-FFF2-40B4-BE49-F238E27FC236}">
                <a16:creationId xmlns:a16="http://schemas.microsoft.com/office/drawing/2014/main" id="{DB993F53-26E9-4B8F-E350-659E42137AE5}"/>
              </a:ext>
            </a:extLst>
          </p:cNvPr>
          <p:cNvSpPr>
            <a:spLocks noGrp="1"/>
          </p:cNvSpPr>
          <p:nvPr>
            <p:ph idx="1"/>
          </p:nvPr>
        </p:nvSpPr>
        <p:spPr>
          <a:xfrm>
            <a:off x="838200" y="2006219"/>
            <a:ext cx="9670576" cy="4486655"/>
          </a:xfrm>
        </p:spPr>
        <p:txBody>
          <a:bodyPr>
            <a:noAutofit/>
          </a:bodyPr>
          <a:lstStyle/>
          <a:p>
            <a:pPr marL="0" indent="0">
              <a:buNone/>
            </a:pPr>
            <a:r>
              <a:rPr lang="en-GB" sz="2000" b="1" dirty="0"/>
              <a:t>David Graham </a:t>
            </a:r>
            <a:r>
              <a:rPr lang="en-GB" sz="2000" dirty="0"/>
              <a:t>is an Associate Head at Sheffield Hallam University within Sheffield Business School, a visiting Research Fellow at the University of Zululand, South Africa and Principal Fellow of Higher Education Academy.</a:t>
            </a:r>
          </a:p>
          <a:p>
            <a:pPr marL="0" indent="0">
              <a:buNone/>
            </a:pPr>
            <a:r>
              <a:rPr lang="en-GB" sz="2000" b="1" dirty="0"/>
              <a:t>Ewen Crilley </a:t>
            </a:r>
            <a:r>
              <a:rPr lang="en-GB" sz="2000" dirty="0"/>
              <a:t>is a Senior Lecturer at Sheffield Hallam University and Course Leader for UG and PG Tourism, Hospitality, Culinary and Aviation.</a:t>
            </a:r>
          </a:p>
          <a:p>
            <a:pPr marL="0" indent="0">
              <a:buNone/>
            </a:pPr>
            <a:r>
              <a:rPr lang="en-GB" sz="2000" b="1" dirty="0"/>
              <a:t>Peter Cox </a:t>
            </a:r>
            <a:r>
              <a:rPr lang="en-GB" sz="2000" dirty="0"/>
              <a:t>worked in the hotel and contract catering for large international companies. He was a Senior Lecturer at Leeds Beckett University specialising in quality and hospitality operations management.</a:t>
            </a:r>
          </a:p>
          <a:p>
            <a:pPr marL="0" indent="0">
              <a:buNone/>
            </a:pPr>
            <a:r>
              <a:rPr lang="en-GB" sz="2000" b="1" dirty="0"/>
              <a:t>John Cousins </a:t>
            </a:r>
            <a:r>
              <a:rPr lang="en-GB" sz="2000" dirty="0"/>
              <a:t>is a consultant, educator, and the author of a range of food and beverage management and service publications,  He has been conferred at Culinary Arts Laureate and is Director of the Food and Beverage Training Company.</a:t>
            </a:r>
          </a:p>
          <a:p>
            <a:pPr marL="0" indent="0">
              <a:buNone/>
            </a:pPr>
            <a:endParaRPr lang="en-GB" sz="1400" dirty="0"/>
          </a:p>
          <a:p>
            <a:pPr marL="0" indent="0">
              <a:buNone/>
            </a:pPr>
            <a:r>
              <a:rPr lang="en-GB" sz="2000" dirty="0"/>
              <a:t>© 2026 David Graham et al. </a:t>
            </a:r>
            <a:r>
              <a:rPr lang="en-GB" sz="2000" i="1" dirty="0"/>
              <a:t>Culinary and Food Service Operations Management for Industry 5.0  </a:t>
            </a:r>
            <a:r>
              <a:rPr lang="en-GB" sz="2000" dirty="0"/>
              <a:t>Goodfellow Publishers</a:t>
            </a:r>
          </a:p>
        </p:txBody>
      </p:sp>
    </p:spTree>
    <p:extLst>
      <p:ext uri="{BB962C8B-B14F-4D97-AF65-F5344CB8AC3E}">
        <p14:creationId xmlns:p14="http://schemas.microsoft.com/office/powerpoint/2010/main" val="356081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B9A3E-185E-A3BE-CA52-B87E0AFD4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2B864-5936-458D-4C03-B38A19AD937D}"/>
              </a:ext>
            </a:extLst>
          </p:cNvPr>
          <p:cNvSpPr>
            <a:spLocks noGrp="1"/>
          </p:cNvSpPr>
          <p:nvPr>
            <p:ph type="title"/>
          </p:nvPr>
        </p:nvSpPr>
        <p:spPr>
          <a:xfrm>
            <a:off x="838199" y="365125"/>
            <a:ext cx="10749197" cy="1325563"/>
          </a:xfrm>
        </p:spPr>
        <p:txBody>
          <a:bodyPr/>
          <a:lstStyle/>
          <a:p>
            <a:r>
              <a:rPr lang="en-GB" dirty="0"/>
              <a:t>Food service styles and customer satisfaction</a:t>
            </a:r>
          </a:p>
        </p:txBody>
      </p:sp>
      <p:sp>
        <p:nvSpPr>
          <p:cNvPr id="3" name="Content Placeholder 2">
            <a:extLst>
              <a:ext uri="{FF2B5EF4-FFF2-40B4-BE49-F238E27FC236}">
                <a16:creationId xmlns:a16="http://schemas.microsoft.com/office/drawing/2014/main" id="{C074389F-4456-321F-9D7D-5398634DCF6E}"/>
              </a:ext>
            </a:extLst>
          </p:cNvPr>
          <p:cNvSpPr>
            <a:spLocks noGrp="1"/>
          </p:cNvSpPr>
          <p:nvPr>
            <p:ph idx="1"/>
          </p:nvPr>
        </p:nvSpPr>
        <p:spPr/>
        <p:txBody>
          <a:bodyPr>
            <a:normAutofit/>
          </a:bodyPr>
          <a:lstStyle/>
          <a:p>
            <a:pPr>
              <a:buFont typeface="Wingdings" panose="05000000000000000000" pitchFamily="2" charset="2"/>
              <a:buChar char="§"/>
            </a:pPr>
            <a:r>
              <a:rPr lang="en-US" sz="2400" dirty="0"/>
              <a:t>The way customer satisfaction is evaluated is based on several factors.  These can be identified as a mixture of:</a:t>
            </a:r>
          </a:p>
          <a:p>
            <a:pPr lvl="1">
              <a:buFont typeface="Wingdings" panose="05000000000000000000" pitchFamily="2" charset="2"/>
              <a:buChar char="§"/>
            </a:pPr>
            <a:r>
              <a:rPr lang="en-GB" dirty="0"/>
              <a:t> Value for money (VFM)</a:t>
            </a:r>
          </a:p>
          <a:p>
            <a:pPr lvl="1">
              <a:buFont typeface="Wingdings" panose="05000000000000000000" pitchFamily="2" charset="2"/>
              <a:buChar char="§"/>
            </a:pPr>
            <a:r>
              <a:rPr lang="en-GB" dirty="0"/>
              <a:t>Expectations versus perceptions</a:t>
            </a:r>
          </a:p>
          <a:p>
            <a:pPr lvl="1">
              <a:buFont typeface="Wingdings" panose="05000000000000000000" pitchFamily="2" charset="2"/>
              <a:buChar char="§"/>
            </a:pPr>
            <a:r>
              <a:rPr lang="en-GB" dirty="0"/>
              <a:t>Price</a:t>
            </a:r>
          </a:p>
          <a:p>
            <a:pPr lvl="1">
              <a:buFont typeface="Wingdings" panose="05000000000000000000" pitchFamily="2" charset="2"/>
              <a:buChar char="§"/>
            </a:pPr>
            <a:r>
              <a:rPr lang="en-GB" dirty="0"/>
              <a:t>Quality</a:t>
            </a:r>
          </a:p>
          <a:p>
            <a:pPr lvl="1">
              <a:buFont typeface="Wingdings" panose="05000000000000000000" pitchFamily="2" charset="2"/>
              <a:buChar char="§"/>
            </a:pPr>
            <a:r>
              <a:rPr lang="en-GB" dirty="0"/>
              <a:t>Uniqueness/Standardisation</a:t>
            </a:r>
          </a:p>
        </p:txBody>
      </p:sp>
      <p:sp>
        <p:nvSpPr>
          <p:cNvPr id="4" name="Footer Placeholder 3">
            <a:extLst>
              <a:ext uri="{FF2B5EF4-FFF2-40B4-BE49-F238E27FC236}">
                <a16:creationId xmlns:a16="http://schemas.microsoft.com/office/drawing/2014/main" id="{3E0FF86B-D440-0B42-5205-0EBD14EA3397}"/>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89636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2C1A5-F2DA-6789-8AFF-43D14392B887}"/>
              </a:ext>
            </a:extLst>
          </p:cNvPr>
          <p:cNvSpPr>
            <a:spLocks noGrp="1"/>
          </p:cNvSpPr>
          <p:nvPr>
            <p:ph type="title"/>
          </p:nvPr>
        </p:nvSpPr>
        <p:spPr/>
        <p:txBody>
          <a:bodyPr/>
          <a:lstStyle/>
          <a:p>
            <a:r>
              <a:rPr lang="en-GB" sz="4400" dirty="0">
                <a:solidFill>
                  <a:srgbClr val="0070C0"/>
                </a:solidFill>
                <a:effectLst/>
                <a:ea typeface="Aptos" panose="020B0004020202020204" pitchFamily="34" charset="0"/>
                <a:cs typeface="Times New Roman" panose="02020603050405020304" pitchFamily="18" charset="0"/>
              </a:rPr>
              <a:t>Rules of food service consumption</a:t>
            </a:r>
            <a:endParaRPr lang="en-GB" dirty="0">
              <a:solidFill>
                <a:srgbClr val="0070C0"/>
              </a:solidFill>
            </a:endParaRPr>
          </a:p>
        </p:txBody>
      </p:sp>
      <p:sp>
        <p:nvSpPr>
          <p:cNvPr id="3" name="Content Placeholder 2">
            <a:extLst>
              <a:ext uri="{FF2B5EF4-FFF2-40B4-BE49-F238E27FC236}">
                <a16:creationId xmlns:a16="http://schemas.microsoft.com/office/drawing/2014/main" id="{DC61FC74-6BED-0237-8214-DD6058890170}"/>
              </a:ext>
            </a:extLst>
          </p:cNvPr>
          <p:cNvSpPr>
            <a:spLocks noGrp="1"/>
          </p:cNvSpPr>
          <p:nvPr>
            <p:ph sz="half" idx="1"/>
          </p:nvPr>
        </p:nvSpPr>
        <p:spPr>
          <a:xfrm>
            <a:off x="838200" y="1825625"/>
            <a:ext cx="7762592" cy="4351338"/>
          </a:xfrm>
        </p:spPr>
        <p:txBody>
          <a:bodyPr>
            <a:normAutofit/>
          </a:bodyPr>
          <a:lstStyle/>
          <a:p>
            <a:pPr marL="0" lvl="0" indent="0">
              <a:lnSpc>
                <a:spcPct val="100000"/>
              </a:lnSpc>
              <a:spcBef>
                <a:spcPts val="600"/>
              </a:spcBef>
              <a:buNone/>
            </a:pPr>
            <a:r>
              <a:rPr lang="en-GB" sz="2400" kern="0" dirty="0">
                <a:solidFill>
                  <a:srgbClr val="000000"/>
                </a:solidFill>
                <a:effectLst/>
                <a:ea typeface="Times New Roman" panose="02020603050405020304" pitchFamily="18" charset="0"/>
                <a:cs typeface="Times New Roman" panose="02020603050405020304" pitchFamily="18" charset="0"/>
              </a:rPr>
              <a:t>Consider the extent to which there are any formal/informal rules (barriers to usage)</a:t>
            </a:r>
            <a:endParaRPr lang="en-GB" sz="2400" kern="100" dirty="0">
              <a:solidFill>
                <a:srgbClr val="000000"/>
              </a:solidFill>
              <a:effectLst/>
              <a:ea typeface="Aptos" panose="020B0004020202020204" pitchFamily="34" charset="0"/>
              <a:cs typeface="Times New Roman" panose="02020603050405020304" pitchFamily="18" charset="0"/>
            </a:endParaRPr>
          </a:p>
          <a:p>
            <a:pPr marL="342900" lvl="0" indent="-342900">
              <a:lnSpc>
                <a:spcPct val="100000"/>
              </a:lnSpc>
              <a:spcBef>
                <a:spcPts val="600"/>
              </a:spcBef>
              <a:buFont typeface="+mj-lt"/>
              <a:buAutoNum type="arabicPeriod"/>
            </a:pPr>
            <a:r>
              <a:rPr lang="en-GB" sz="2400" kern="0" dirty="0">
                <a:solidFill>
                  <a:srgbClr val="000000"/>
                </a:solidFill>
                <a:effectLst/>
                <a:ea typeface="Times New Roman" panose="02020603050405020304" pitchFamily="18" charset="0"/>
                <a:cs typeface="Times New Roman" panose="02020603050405020304" pitchFamily="18" charset="0"/>
              </a:rPr>
              <a:t>Why are they there?</a:t>
            </a:r>
            <a:endParaRPr lang="en-GB" sz="2400" kern="100" dirty="0">
              <a:solidFill>
                <a:srgbClr val="000000"/>
              </a:solidFill>
              <a:effectLst/>
              <a:ea typeface="Aptos" panose="020B0004020202020204" pitchFamily="34" charset="0"/>
              <a:cs typeface="Times New Roman" panose="02020603050405020304" pitchFamily="18" charset="0"/>
            </a:endParaRPr>
          </a:p>
          <a:p>
            <a:pPr marL="342900" lvl="0" indent="-342900">
              <a:lnSpc>
                <a:spcPct val="100000"/>
              </a:lnSpc>
              <a:spcBef>
                <a:spcPts val="600"/>
              </a:spcBef>
              <a:buFont typeface="+mj-lt"/>
              <a:buAutoNum type="arabicPeriod"/>
            </a:pPr>
            <a:r>
              <a:rPr lang="en-GB" sz="2400" kern="0" dirty="0">
                <a:solidFill>
                  <a:srgbClr val="000000"/>
                </a:solidFill>
                <a:effectLst/>
                <a:ea typeface="Times New Roman" panose="02020603050405020304" pitchFamily="18" charset="0"/>
                <a:cs typeface="Times New Roman" panose="02020603050405020304" pitchFamily="18" charset="0"/>
              </a:rPr>
              <a:t>Who/what do they protect?</a:t>
            </a:r>
            <a:endParaRPr lang="en-GB" sz="2400" kern="100" dirty="0">
              <a:solidFill>
                <a:srgbClr val="000000"/>
              </a:solidFill>
              <a:effectLst/>
              <a:ea typeface="Aptos" panose="020B0004020202020204" pitchFamily="34" charset="0"/>
              <a:cs typeface="Times New Roman" panose="02020603050405020304" pitchFamily="18" charset="0"/>
            </a:endParaRPr>
          </a:p>
          <a:p>
            <a:pPr marL="342900" lvl="0" indent="-342900">
              <a:lnSpc>
                <a:spcPct val="100000"/>
              </a:lnSpc>
              <a:spcBef>
                <a:spcPts val="600"/>
              </a:spcBef>
              <a:buFont typeface="+mj-lt"/>
              <a:buAutoNum type="arabicPeriod"/>
            </a:pPr>
            <a:r>
              <a:rPr lang="en-GB" sz="2400" kern="0" dirty="0">
                <a:solidFill>
                  <a:srgbClr val="000000"/>
                </a:solidFill>
                <a:effectLst/>
                <a:ea typeface="Times New Roman" panose="02020603050405020304" pitchFamily="18" charset="0"/>
                <a:cs typeface="Times New Roman" panose="02020603050405020304" pitchFamily="18" charset="0"/>
              </a:rPr>
              <a:t>Should they be there?</a:t>
            </a:r>
            <a:endParaRPr lang="en-GB" sz="2400" kern="100" dirty="0">
              <a:solidFill>
                <a:srgbClr val="000000"/>
              </a:solidFill>
              <a:effectLst/>
              <a:ea typeface="Aptos" panose="020B0004020202020204" pitchFamily="34" charset="0"/>
              <a:cs typeface="Times New Roman" panose="02020603050405020304" pitchFamily="18" charset="0"/>
            </a:endParaRPr>
          </a:p>
          <a:p>
            <a:pPr marL="342900" lvl="0" indent="-342900">
              <a:lnSpc>
                <a:spcPct val="100000"/>
              </a:lnSpc>
              <a:spcBef>
                <a:spcPts val="600"/>
              </a:spcBef>
              <a:buFont typeface="+mj-lt"/>
              <a:buAutoNum type="arabicPeriod"/>
            </a:pPr>
            <a:r>
              <a:rPr lang="en-GB" sz="2400" kern="0" dirty="0">
                <a:solidFill>
                  <a:srgbClr val="000000"/>
                </a:solidFill>
                <a:effectLst/>
                <a:ea typeface="Times New Roman" panose="02020603050405020304" pitchFamily="18" charset="0"/>
                <a:cs typeface="Times New Roman" panose="02020603050405020304" pitchFamily="18" charset="0"/>
              </a:rPr>
              <a:t>Who forms them?</a:t>
            </a:r>
            <a:endParaRPr lang="en-GB" sz="2400" kern="100" dirty="0">
              <a:solidFill>
                <a:srgbClr val="000000"/>
              </a:solidFill>
              <a:effectLst/>
              <a:ea typeface="Aptos" panose="020B0004020202020204" pitchFamily="34" charset="0"/>
              <a:cs typeface="Times New Roman" panose="02020603050405020304" pitchFamily="18" charset="0"/>
            </a:endParaRPr>
          </a:p>
          <a:p>
            <a:pPr marL="342900" lvl="0" indent="-342900">
              <a:lnSpc>
                <a:spcPct val="100000"/>
              </a:lnSpc>
              <a:spcBef>
                <a:spcPts val="600"/>
              </a:spcBef>
              <a:buFont typeface="+mj-lt"/>
              <a:buAutoNum type="arabicPeriod"/>
            </a:pPr>
            <a:r>
              <a:rPr lang="en-GB" sz="2400" kern="0" dirty="0">
                <a:solidFill>
                  <a:srgbClr val="000000"/>
                </a:solidFill>
                <a:effectLst/>
                <a:ea typeface="Times New Roman" panose="02020603050405020304" pitchFamily="18" charset="0"/>
                <a:cs typeface="Times New Roman" panose="02020603050405020304" pitchFamily="18" charset="0"/>
              </a:rPr>
              <a:t>What should a restaurant be?</a:t>
            </a:r>
            <a:endParaRPr lang="en-GB" sz="2400" kern="100" dirty="0">
              <a:solidFill>
                <a:srgbClr val="000000"/>
              </a:solidFill>
              <a:effectLst/>
              <a:ea typeface="Aptos" panose="020B000402020202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E451A9EF-389C-345E-5B11-7E5D4214902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37832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7188-4D8E-100E-0372-3B588DB5FFF0}"/>
              </a:ext>
            </a:extLst>
          </p:cNvPr>
          <p:cNvSpPr>
            <a:spLocks noGrp="1"/>
          </p:cNvSpPr>
          <p:nvPr>
            <p:ph type="title"/>
          </p:nvPr>
        </p:nvSpPr>
        <p:spPr/>
        <p:txBody>
          <a:bodyPr/>
          <a:lstStyle/>
          <a:p>
            <a:r>
              <a:rPr lang="en-GB" dirty="0"/>
              <a:t>Deafferenting food service offers</a:t>
            </a:r>
          </a:p>
        </p:txBody>
      </p:sp>
      <p:sp>
        <p:nvSpPr>
          <p:cNvPr id="3" name="Content Placeholder 2">
            <a:extLst>
              <a:ext uri="{FF2B5EF4-FFF2-40B4-BE49-F238E27FC236}">
                <a16:creationId xmlns:a16="http://schemas.microsoft.com/office/drawing/2014/main" id="{D2A992A4-D588-46DE-4467-F6F9A3089D39}"/>
              </a:ext>
            </a:extLst>
          </p:cNvPr>
          <p:cNvSpPr>
            <a:spLocks noGrp="1"/>
          </p:cNvSpPr>
          <p:nvPr>
            <p:ph idx="1"/>
          </p:nvPr>
        </p:nvSpPr>
        <p:spPr>
          <a:xfrm>
            <a:off x="838200" y="1825625"/>
            <a:ext cx="9615985" cy="4351338"/>
          </a:xfrm>
        </p:spPr>
        <p:txBody>
          <a:bodyPr>
            <a:normAutofit/>
          </a:bodyPr>
          <a:lstStyle/>
          <a:p>
            <a:pPr>
              <a:buFont typeface="Wingdings" panose="05000000000000000000" pitchFamily="2" charset="2"/>
              <a:buChar char="§"/>
            </a:pPr>
            <a:r>
              <a:rPr lang="en-US" sz="2400" dirty="0"/>
              <a:t>There are many methods that can be employed to understand the segments of food service offers, and these can be undertaken in various ways.  For example, identifying:</a:t>
            </a:r>
          </a:p>
          <a:p>
            <a:pPr lvl="1">
              <a:buFont typeface="Wingdings" panose="05000000000000000000" pitchFamily="2" charset="2"/>
              <a:buChar char="§"/>
            </a:pPr>
            <a:r>
              <a:rPr lang="en-US" dirty="0"/>
              <a:t>the attributes of the meal experience</a:t>
            </a:r>
          </a:p>
          <a:p>
            <a:pPr lvl="1">
              <a:buFont typeface="Wingdings" panose="05000000000000000000" pitchFamily="2" charset="2"/>
              <a:buChar char="§"/>
            </a:pPr>
            <a:r>
              <a:rPr lang="en-US" dirty="0"/>
              <a:t>the factors contribute to the meal experience</a:t>
            </a:r>
          </a:p>
          <a:p>
            <a:pPr lvl="1">
              <a:buFont typeface="Wingdings" panose="05000000000000000000" pitchFamily="2" charset="2"/>
              <a:buChar char="§"/>
            </a:pPr>
            <a:r>
              <a:rPr lang="en-US" dirty="0"/>
              <a:t>the customer meal journey and how the moment of truth </a:t>
            </a:r>
            <a:r>
              <a:rPr lang="en-GB" dirty="0"/>
              <a:t>meets customer expectations</a:t>
            </a:r>
          </a:p>
          <a:p>
            <a:pPr lvl="1">
              <a:buFont typeface="Wingdings" panose="05000000000000000000" pitchFamily="2" charset="2"/>
              <a:buChar char="§"/>
            </a:pPr>
            <a:endParaRPr lang="en-GB" dirty="0"/>
          </a:p>
          <a:p>
            <a:pPr>
              <a:buFont typeface="Wingdings" panose="05000000000000000000" pitchFamily="2" charset="2"/>
              <a:buChar char="§"/>
            </a:pPr>
            <a:r>
              <a:rPr lang="en-US" sz="2400" dirty="0"/>
              <a:t>The moment of truth is based on the whole nature of the service encounter.  The meal journey is the totality of many differing single interactions or touch points</a:t>
            </a:r>
            <a:endParaRPr lang="en-GB" sz="2400" dirty="0"/>
          </a:p>
        </p:txBody>
      </p:sp>
      <p:sp>
        <p:nvSpPr>
          <p:cNvPr id="4" name="Footer Placeholder 3">
            <a:extLst>
              <a:ext uri="{FF2B5EF4-FFF2-40B4-BE49-F238E27FC236}">
                <a16:creationId xmlns:a16="http://schemas.microsoft.com/office/drawing/2014/main" id="{47A04956-8E9A-2D1B-1F9F-D8DB19954AED}"/>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26129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B77E-E6E8-C1FE-B596-6A3B036B149F}"/>
              </a:ext>
            </a:extLst>
          </p:cNvPr>
          <p:cNvSpPr>
            <a:spLocks noGrp="1"/>
          </p:cNvSpPr>
          <p:nvPr>
            <p:ph type="title"/>
          </p:nvPr>
        </p:nvSpPr>
        <p:spPr/>
        <p:txBody>
          <a:bodyPr/>
          <a:lstStyle/>
          <a:p>
            <a:r>
              <a:rPr lang="en-GB" kern="0" dirty="0">
                <a:solidFill>
                  <a:srgbClr val="0070C0"/>
                </a:solidFill>
                <a:ea typeface="Times New Roman" panose="02020603050405020304" pitchFamily="18" charset="0"/>
              </a:rPr>
              <a:t>T</a:t>
            </a:r>
            <a:r>
              <a:rPr lang="en-GB" sz="4400" kern="0" dirty="0">
                <a:solidFill>
                  <a:srgbClr val="0070C0"/>
                </a:solidFill>
                <a:effectLst/>
                <a:ea typeface="Times New Roman" panose="02020603050405020304" pitchFamily="18" charset="0"/>
              </a:rPr>
              <a:t>he Service </a:t>
            </a:r>
            <a:r>
              <a:rPr lang="en-GB" kern="0" dirty="0">
                <a:solidFill>
                  <a:srgbClr val="0070C0"/>
                </a:solidFill>
                <a:ea typeface="Times New Roman" panose="02020603050405020304" pitchFamily="18" charset="0"/>
              </a:rPr>
              <a:t>P</a:t>
            </a:r>
            <a:r>
              <a:rPr lang="en-GB" sz="4400" kern="0" dirty="0">
                <a:solidFill>
                  <a:srgbClr val="0070C0"/>
                </a:solidFill>
                <a:effectLst/>
                <a:ea typeface="Times New Roman" panose="02020603050405020304" pitchFamily="18" charset="0"/>
              </a:rPr>
              <a:t>aradigm </a:t>
            </a:r>
            <a:endParaRPr lang="en-GB" dirty="0">
              <a:solidFill>
                <a:srgbClr val="0070C0"/>
              </a:solidFill>
            </a:endParaRPr>
          </a:p>
        </p:txBody>
      </p:sp>
      <p:sp>
        <p:nvSpPr>
          <p:cNvPr id="3" name="Content Placeholder 2">
            <a:extLst>
              <a:ext uri="{FF2B5EF4-FFF2-40B4-BE49-F238E27FC236}">
                <a16:creationId xmlns:a16="http://schemas.microsoft.com/office/drawing/2014/main" id="{F2E479D8-419E-2537-15D6-F6F6A10C562A}"/>
              </a:ext>
            </a:extLst>
          </p:cNvPr>
          <p:cNvSpPr>
            <a:spLocks noGrp="1"/>
          </p:cNvSpPr>
          <p:nvPr>
            <p:ph sz="half" idx="1"/>
          </p:nvPr>
        </p:nvSpPr>
        <p:spPr>
          <a:xfrm>
            <a:off x="838200" y="1825625"/>
            <a:ext cx="6687312" cy="4351338"/>
          </a:xfrm>
        </p:spPr>
        <p:txBody>
          <a:bodyPr>
            <a:normAutofit/>
          </a:bodyPr>
          <a:lstStyle/>
          <a:p>
            <a:pPr>
              <a:buFont typeface="Wingdings" panose="05000000000000000000" pitchFamily="2" charset="2"/>
              <a:buChar char="§"/>
            </a:pPr>
            <a:r>
              <a:rPr lang="en-GB" sz="2400" dirty="0"/>
              <a:t>Food service operations are affected by the characteristics of:</a:t>
            </a:r>
          </a:p>
          <a:p>
            <a:pPr lvl="1">
              <a:buFont typeface="Wingdings" panose="05000000000000000000" pitchFamily="2" charset="2"/>
              <a:buChar char="§"/>
            </a:pPr>
            <a:r>
              <a:rPr lang="en-GB" dirty="0"/>
              <a:t>Perishability</a:t>
            </a:r>
          </a:p>
          <a:p>
            <a:pPr lvl="1">
              <a:buFont typeface="Wingdings" panose="05000000000000000000" pitchFamily="2" charset="2"/>
              <a:buChar char="§"/>
            </a:pPr>
            <a:r>
              <a:rPr lang="en-GB" dirty="0"/>
              <a:t>Simultaneity</a:t>
            </a:r>
          </a:p>
          <a:p>
            <a:pPr lvl="1">
              <a:buFont typeface="Wingdings" panose="05000000000000000000" pitchFamily="2" charset="2"/>
              <a:buChar char="§"/>
            </a:pPr>
            <a:r>
              <a:rPr lang="en-GB" dirty="0"/>
              <a:t>Intangibility</a:t>
            </a:r>
          </a:p>
          <a:p>
            <a:pPr lvl="1">
              <a:buFont typeface="Wingdings" panose="05000000000000000000" pitchFamily="2" charset="2"/>
              <a:buChar char="§"/>
            </a:pPr>
            <a:r>
              <a:rPr lang="en-GB" dirty="0"/>
              <a:t>Heterogeneity</a:t>
            </a:r>
          </a:p>
        </p:txBody>
      </p:sp>
      <p:sp>
        <p:nvSpPr>
          <p:cNvPr id="4" name="Footer Placeholder 3">
            <a:extLst>
              <a:ext uri="{FF2B5EF4-FFF2-40B4-BE49-F238E27FC236}">
                <a16:creationId xmlns:a16="http://schemas.microsoft.com/office/drawing/2014/main" id="{1FBD5801-0281-3F51-5A74-BD6C0EF590DD}"/>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64404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00E2-B7F1-0B42-4D74-B1C666B7C3CB}"/>
              </a:ext>
            </a:extLst>
          </p:cNvPr>
          <p:cNvSpPr>
            <a:spLocks noGrp="1"/>
          </p:cNvSpPr>
          <p:nvPr>
            <p:ph type="title"/>
          </p:nvPr>
        </p:nvSpPr>
        <p:spPr/>
        <p:txBody>
          <a:bodyPr/>
          <a:lstStyle/>
          <a:p>
            <a:r>
              <a:rPr lang="en-GB" dirty="0">
                <a:solidFill>
                  <a:srgbClr val="0070C0"/>
                </a:solidFill>
                <a:ea typeface="Times New Roman" panose="02020603050405020304" pitchFamily="18" charset="0"/>
                <a:cs typeface="Times New Roman" panose="02020603050405020304" pitchFamily="18" charset="0"/>
              </a:rPr>
              <a:t>The Meal Experience</a:t>
            </a:r>
            <a:endParaRPr lang="en-GB" dirty="0">
              <a:solidFill>
                <a:srgbClr val="0070C0"/>
              </a:solidFill>
            </a:endParaRPr>
          </a:p>
        </p:txBody>
      </p:sp>
      <p:pic>
        <p:nvPicPr>
          <p:cNvPr id="6" name="Picture 5">
            <a:extLst>
              <a:ext uri="{FF2B5EF4-FFF2-40B4-BE49-F238E27FC236}">
                <a16:creationId xmlns:a16="http://schemas.microsoft.com/office/drawing/2014/main" id="{0D944DE6-F6EF-E6B8-C6F5-148FF4038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34" y="1505471"/>
            <a:ext cx="8407022" cy="4878222"/>
          </a:xfrm>
          <a:prstGeom prst="rect">
            <a:avLst/>
          </a:prstGeom>
        </p:spPr>
      </p:pic>
    </p:spTree>
    <p:extLst>
      <p:ext uri="{BB962C8B-B14F-4D97-AF65-F5344CB8AC3E}">
        <p14:creationId xmlns:p14="http://schemas.microsoft.com/office/powerpoint/2010/main" val="291442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0C88-4D60-3724-DA51-A08D8B0420A4}"/>
              </a:ext>
            </a:extLst>
          </p:cNvPr>
          <p:cNvSpPr>
            <a:spLocks noGrp="1"/>
          </p:cNvSpPr>
          <p:nvPr>
            <p:ph type="title"/>
          </p:nvPr>
        </p:nvSpPr>
        <p:spPr>
          <a:xfrm>
            <a:off x="838200" y="365125"/>
            <a:ext cx="11158182" cy="1325563"/>
          </a:xfrm>
        </p:spPr>
        <p:txBody>
          <a:bodyPr/>
          <a:lstStyle/>
          <a:p>
            <a:r>
              <a:rPr lang="en-US" dirty="0"/>
              <a:t>Other models</a:t>
            </a:r>
            <a:endParaRPr lang="en-GB" dirty="0"/>
          </a:p>
        </p:txBody>
      </p:sp>
      <p:sp>
        <p:nvSpPr>
          <p:cNvPr id="3" name="Content Placeholder 2">
            <a:extLst>
              <a:ext uri="{FF2B5EF4-FFF2-40B4-BE49-F238E27FC236}">
                <a16:creationId xmlns:a16="http://schemas.microsoft.com/office/drawing/2014/main" id="{1BD4BDF1-B980-A86E-6451-1A2CE9245E6F}"/>
              </a:ext>
            </a:extLst>
          </p:cNvPr>
          <p:cNvSpPr>
            <a:spLocks noGrp="1"/>
          </p:cNvSpPr>
          <p:nvPr>
            <p:ph idx="1"/>
          </p:nvPr>
        </p:nvSpPr>
        <p:spPr>
          <a:xfrm>
            <a:off x="838200" y="1690688"/>
            <a:ext cx="10515600" cy="4351338"/>
          </a:xfrm>
        </p:spPr>
        <p:txBody>
          <a:bodyPr>
            <a:noAutofit/>
          </a:bodyPr>
          <a:lstStyle/>
          <a:p>
            <a:pPr>
              <a:lnSpc>
                <a:spcPct val="100000"/>
              </a:lnSpc>
              <a:spcBef>
                <a:spcPts val="0"/>
              </a:spcBef>
              <a:buFont typeface="Wingdings" panose="05000000000000000000" pitchFamily="2" charset="2"/>
              <a:buChar char="§"/>
            </a:pPr>
            <a:r>
              <a:rPr lang="en-US" sz="2400" dirty="0"/>
              <a:t>Other models that have been developed to assist in the understanding of the meal experience </a:t>
            </a:r>
          </a:p>
          <a:p>
            <a:pPr>
              <a:lnSpc>
                <a:spcPct val="100000"/>
              </a:lnSpc>
              <a:spcBef>
                <a:spcPts val="0"/>
              </a:spcBef>
              <a:buFont typeface="Wingdings" panose="05000000000000000000" pitchFamily="2" charset="2"/>
              <a:buChar char="§"/>
            </a:pPr>
            <a:r>
              <a:rPr lang="en-US" sz="2400" dirty="0"/>
              <a:t>An example is the five-aspect meal model (FAMM):</a:t>
            </a:r>
          </a:p>
          <a:p>
            <a:pPr lvl="1">
              <a:lnSpc>
                <a:spcPct val="100000"/>
              </a:lnSpc>
              <a:spcBef>
                <a:spcPts val="0"/>
              </a:spcBef>
              <a:buFont typeface="Wingdings" panose="05000000000000000000" pitchFamily="2" charset="2"/>
              <a:buChar char="§"/>
            </a:pPr>
            <a:r>
              <a:rPr lang="en-GB" dirty="0"/>
              <a:t>Room – Meeting – Product - Control System – Atmosphere</a:t>
            </a:r>
          </a:p>
          <a:p>
            <a:pPr marL="0" indent="0">
              <a:lnSpc>
                <a:spcPct val="100000"/>
              </a:lnSpc>
              <a:spcBef>
                <a:spcPts val="0"/>
              </a:spcBef>
              <a:buNone/>
            </a:pPr>
            <a:endParaRPr lang="en-GB" sz="2400" dirty="0"/>
          </a:p>
          <a:p>
            <a:pPr>
              <a:lnSpc>
                <a:spcPct val="100000"/>
              </a:lnSpc>
              <a:spcBef>
                <a:spcPts val="0"/>
              </a:spcBef>
              <a:buFont typeface="Wingdings" panose="05000000000000000000" pitchFamily="2" charset="2"/>
              <a:buChar char="§"/>
            </a:pPr>
            <a:r>
              <a:rPr lang="en-US" sz="2400" dirty="0"/>
              <a:t>These models and frameworks enable the operator, and the consumer to evaluate and discuss the operation against several values:</a:t>
            </a:r>
          </a:p>
          <a:p>
            <a:pPr lvl="1">
              <a:lnSpc>
                <a:spcPct val="100000"/>
              </a:lnSpc>
              <a:spcBef>
                <a:spcPts val="0"/>
              </a:spcBef>
              <a:buFont typeface="Wingdings" panose="05000000000000000000" pitchFamily="2" charset="2"/>
              <a:buChar char="§"/>
            </a:pPr>
            <a:r>
              <a:rPr lang="en-GB" dirty="0"/>
              <a:t>Price v. Service</a:t>
            </a:r>
          </a:p>
          <a:p>
            <a:pPr lvl="1">
              <a:lnSpc>
                <a:spcPct val="100000"/>
              </a:lnSpc>
              <a:spcBef>
                <a:spcPts val="0"/>
              </a:spcBef>
              <a:buFont typeface="Wingdings" panose="05000000000000000000" pitchFamily="2" charset="2"/>
              <a:buChar char="§"/>
            </a:pPr>
            <a:r>
              <a:rPr lang="en-GB" dirty="0"/>
              <a:t>Food v. entertainment “eater-</a:t>
            </a:r>
            <a:r>
              <a:rPr lang="en-GB" dirty="0" err="1"/>
              <a:t>tainment</a:t>
            </a:r>
            <a:r>
              <a:rPr lang="en-GB" dirty="0"/>
              <a:t>”</a:t>
            </a:r>
          </a:p>
          <a:p>
            <a:pPr lvl="1">
              <a:lnSpc>
                <a:spcPct val="100000"/>
              </a:lnSpc>
              <a:spcBef>
                <a:spcPts val="0"/>
              </a:spcBef>
              <a:buFont typeface="Wingdings" panose="05000000000000000000" pitchFamily="2" charset="2"/>
              <a:buChar char="§"/>
            </a:pPr>
            <a:r>
              <a:rPr lang="en-GB" dirty="0"/>
              <a:t>Product attributes.</a:t>
            </a:r>
          </a:p>
        </p:txBody>
      </p:sp>
      <p:sp>
        <p:nvSpPr>
          <p:cNvPr id="4" name="Footer Placeholder 3">
            <a:extLst>
              <a:ext uri="{FF2B5EF4-FFF2-40B4-BE49-F238E27FC236}">
                <a16:creationId xmlns:a16="http://schemas.microsoft.com/office/drawing/2014/main" id="{C1E9409D-047E-1F52-F6BB-EBA972BA3FD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75487036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568</TotalTime>
  <Words>2538</Words>
  <Application>Microsoft Office PowerPoint</Application>
  <PresentationFormat>Widescreen</PresentationFormat>
  <Paragraphs>264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Gill Sans MT</vt:lpstr>
      <vt:lpstr>Noto Sans Symbols</vt:lpstr>
      <vt:lpstr>Times New Roman</vt:lpstr>
      <vt:lpstr>Wingdings</vt:lpstr>
      <vt:lpstr>Office Theme</vt:lpstr>
      <vt:lpstr>Chapter 4 Food Service Operations and Techniques </vt:lpstr>
      <vt:lpstr>Chapter 4</vt:lpstr>
      <vt:lpstr>Food Service Styles</vt:lpstr>
      <vt:lpstr>Food service styles and customer satisfaction</vt:lpstr>
      <vt:lpstr>Rules of food service consumption</vt:lpstr>
      <vt:lpstr>Deafferenting food service offers</vt:lpstr>
      <vt:lpstr>The Service Paradigm </vt:lpstr>
      <vt:lpstr>The Meal Experience</vt:lpstr>
      <vt:lpstr>Other models</vt:lpstr>
      <vt:lpstr>Food service delivery</vt:lpstr>
      <vt:lpstr>Customer Processing Issues</vt:lpstr>
      <vt:lpstr>Food service delivery systems</vt:lpstr>
      <vt:lpstr>Maintaining food service</vt:lpstr>
      <vt:lpstr>Maintaining food service (cont’d)</vt:lpstr>
      <vt:lpstr>Menu management </vt:lpstr>
      <vt:lpstr>Menu design</vt:lpstr>
      <vt:lpstr>Menu design and layout</vt:lpstr>
      <vt:lpstr>Menu Engineering</vt:lpstr>
      <vt:lpstr>Menu Engineering (cont’d)</vt:lpstr>
      <vt:lpstr>Menu engineering classifications</vt:lpstr>
      <vt:lpstr>Balanced Scorecard</vt:lpstr>
      <vt:lpstr>Food and drink legislation</vt:lpstr>
      <vt:lpstr>Food and drink legislation (cont`d)</vt:lpstr>
      <vt:lpstr>Menu display and ethical values</vt:lpstr>
      <vt:lpstr>Tipping</vt:lpstr>
      <vt:lpstr>Service charge</vt:lpstr>
      <vt:lpstr>The Theft Triangle</vt:lpstr>
      <vt:lpstr>Summary</vt:lpstr>
      <vt:lpstr>Revision Questions</vt:lpstr>
      <vt:lpstr>End of Chapter 4 presentation   </vt:lpstr>
      <vt:lpstr>Culinary and Food Service Operations Management for Industry 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Food Service Operations and Techniques</dc:title>
  <dc:subject>© 2026 David Graham et al. Culinary and Food Service Operations Management for Industry 5.0. Goodfellow Publishers</dc:subject>
  <dc:creator>David Graham, Ewen Crilley, Peter Cox and John Cousins</dc:creator>
  <dc:description>The presentations are copyright and may only be used or adapted as long as the source is properly acknowledged. No permission has ever been given for the presentations to be published anywhere else, or to be posted online.</dc:description>
  <cp:lastModifiedBy>John Cousins</cp:lastModifiedBy>
  <cp:revision>30</cp:revision>
  <cp:lastPrinted>2026-06-24T12:20:13Z</cp:lastPrinted>
  <dcterms:created xsi:type="dcterms:W3CDTF">2026-06-05T08:47:25Z</dcterms:created>
  <dcterms:modified xsi:type="dcterms:W3CDTF">2026-06-30T16:57:44Z</dcterms:modified>
</cp:coreProperties>
</file>